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222"/>
  </p:notesMasterIdLst>
  <p:sldIdLst>
    <p:sldId id="256" r:id="rId2"/>
    <p:sldId id="556" r:id="rId3"/>
    <p:sldId id="541" r:id="rId4"/>
    <p:sldId id="561" r:id="rId5"/>
    <p:sldId id="475" r:id="rId6"/>
    <p:sldId id="476" r:id="rId7"/>
    <p:sldId id="477" r:id="rId8"/>
    <p:sldId id="478" r:id="rId9"/>
    <p:sldId id="479" r:id="rId10"/>
    <p:sldId id="480" r:id="rId11"/>
    <p:sldId id="481" r:id="rId12"/>
    <p:sldId id="482" r:id="rId13"/>
    <p:sldId id="483" r:id="rId14"/>
    <p:sldId id="484" r:id="rId15"/>
    <p:sldId id="485" r:id="rId16"/>
    <p:sldId id="486" r:id="rId17"/>
    <p:sldId id="487" r:id="rId18"/>
    <p:sldId id="488" r:id="rId19"/>
    <p:sldId id="514" r:id="rId20"/>
    <p:sldId id="489" r:id="rId21"/>
    <p:sldId id="490" r:id="rId22"/>
    <p:sldId id="491" r:id="rId23"/>
    <p:sldId id="496" r:id="rId24"/>
    <p:sldId id="492" r:id="rId25"/>
    <p:sldId id="542" r:id="rId26"/>
    <p:sldId id="495" r:id="rId27"/>
    <p:sldId id="498" r:id="rId28"/>
    <p:sldId id="499" r:id="rId29"/>
    <p:sldId id="500" r:id="rId30"/>
    <p:sldId id="501" r:id="rId31"/>
    <p:sldId id="502" r:id="rId32"/>
    <p:sldId id="503" r:id="rId33"/>
    <p:sldId id="506" r:id="rId34"/>
    <p:sldId id="543" r:id="rId35"/>
    <p:sldId id="544" r:id="rId36"/>
    <p:sldId id="510" r:id="rId37"/>
    <p:sldId id="528" r:id="rId38"/>
    <p:sldId id="545" r:id="rId39"/>
    <p:sldId id="513" r:id="rId40"/>
    <p:sldId id="515" r:id="rId41"/>
    <p:sldId id="575" r:id="rId42"/>
    <p:sldId id="576" r:id="rId43"/>
    <p:sldId id="562" r:id="rId44"/>
    <p:sldId id="516" r:id="rId45"/>
    <p:sldId id="517" r:id="rId46"/>
    <p:sldId id="519" r:id="rId47"/>
    <p:sldId id="518" r:id="rId48"/>
    <p:sldId id="522" r:id="rId49"/>
    <p:sldId id="577" r:id="rId50"/>
    <p:sldId id="560" r:id="rId51"/>
    <p:sldId id="523" r:id="rId52"/>
    <p:sldId id="525" r:id="rId53"/>
    <p:sldId id="527" r:id="rId54"/>
    <p:sldId id="505" r:id="rId55"/>
    <p:sldId id="474" r:id="rId56"/>
    <p:sldId id="258" r:id="rId57"/>
    <p:sldId id="259" r:id="rId58"/>
    <p:sldId id="555" r:id="rId59"/>
    <p:sldId id="463" r:id="rId60"/>
    <p:sldId id="462" r:id="rId61"/>
    <p:sldId id="260" r:id="rId62"/>
    <p:sldId id="261" r:id="rId63"/>
    <p:sldId id="410" r:id="rId64"/>
    <p:sldId id="411" r:id="rId65"/>
    <p:sldId id="412" r:id="rId66"/>
    <p:sldId id="397" r:id="rId67"/>
    <p:sldId id="398" r:id="rId68"/>
    <p:sldId id="263" r:id="rId69"/>
    <p:sldId id="413" r:id="rId70"/>
    <p:sldId id="529" r:id="rId71"/>
    <p:sldId id="546" r:id="rId72"/>
    <p:sldId id="539" r:id="rId73"/>
    <p:sldId id="264" r:id="rId74"/>
    <p:sldId id="456" r:id="rId75"/>
    <p:sldId id="457" r:id="rId76"/>
    <p:sldId id="557" r:id="rId77"/>
    <p:sldId id="580" r:id="rId78"/>
    <p:sldId id="547" r:id="rId79"/>
    <p:sldId id="459" r:id="rId80"/>
    <p:sldId id="460" r:id="rId81"/>
    <p:sldId id="548" r:id="rId82"/>
    <p:sldId id="458" r:id="rId83"/>
    <p:sldId id="549" r:id="rId84"/>
    <p:sldId id="270" r:id="rId85"/>
    <p:sldId id="414" r:id="rId86"/>
    <p:sldId id="415" r:id="rId87"/>
    <p:sldId id="416" r:id="rId88"/>
    <p:sldId id="417" r:id="rId89"/>
    <p:sldId id="464" r:id="rId90"/>
    <p:sldId id="578" r:id="rId91"/>
    <p:sldId id="579" r:id="rId92"/>
    <p:sldId id="465" r:id="rId93"/>
    <p:sldId id="466" r:id="rId94"/>
    <p:sldId id="530" r:id="rId95"/>
    <p:sldId id="468" r:id="rId96"/>
    <p:sldId id="550" r:id="rId97"/>
    <p:sldId id="470" r:id="rId98"/>
    <p:sldId id="471" r:id="rId99"/>
    <p:sldId id="418" r:id="rId100"/>
    <p:sldId id="278" r:id="rId101"/>
    <p:sldId id="558" r:id="rId102"/>
    <p:sldId id="533" r:id="rId103"/>
    <p:sldId id="419" r:id="rId104"/>
    <p:sldId id="275" r:id="rId105"/>
    <p:sldId id="280" r:id="rId106"/>
    <p:sldId id="559" r:id="rId107"/>
    <p:sldId id="281" r:id="rId108"/>
    <p:sldId id="282" r:id="rId109"/>
    <p:sldId id="283" r:id="rId110"/>
    <p:sldId id="284" r:id="rId111"/>
    <p:sldId id="427" r:id="rId112"/>
    <p:sldId id="286" r:id="rId113"/>
    <p:sldId id="293" r:id="rId114"/>
    <p:sldId id="287" r:id="rId115"/>
    <p:sldId id="288" r:id="rId116"/>
    <p:sldId id="428" r:id="rId117"/>
    <p:sldId id="563" r:id="rId118"/>
    <p:sldId id="540" r:id="rId119"/>
    <p:sldId id="290" r:id="rId120"/>
    <p:sldId id="294" r:id="rId121"/>
    <p:sldId id="564" r:id="rId122"/>
    <p:sldId id="553" r:id="rId123"/>
    <p:sldId id="295" r:id="rId124"/>
    <p:sldId id="297" r:id="rId125"/>
    <p:sldId id="450" r:id="rId126"/>
    <p:sldId id="422" r:id="rId127"/>
    <p:sldId id="300" r:id="rId128"/>
    <p:sldId id="423" r:id="rId129"/>
    <p:sldId id="301" r:id="rId130"/>
    <p:sldId id="302" r:id="rId131"/>
    <p:sldId id="304" r:id="rId132"/>
    <p:sldId id="303" r:id="rId133"/>
    <p:sldId id="554" r:id="rId134"/>
    <p:sldId id="307" r:id="rId135"/>
    <p:sldId id="425" r:id="rId136"/>
    <p:sldId id="581" r:id="rId137"/>
    <p:sldId id="309" r:id="rId138"/>
    <p:sldId id="316" r:id="rId139"/>
    <p:sldId id="317" r:id="rId140"/>
    <p:sldId id="424" r:id="rId141"/>
    <p:sldId id="318" r:id="rId142"/>
    <p:sldId id="536" r:id="rId143"/>
    <p:sldId id="319" r:id="rId144"/>
    <p:sldId id="320" r:id="rId145"/>
    <p:sldId id="537" r:id="rId146"/>
    <p:sldId id="472" r:id="rId147"/>
    <p:sldId id="321" r:id="rId148"/>
    <p:sldId id="322" r:id="rId149"/>
    <p:sldId id="430" r:id="rId150"/>
    <p:sldId id="473" r:id="rId151"/>
    <p:sldId id="431" r:id="rId152"/>
    <p:sldId id="432" r:id="rId153"/>
    <p:sldId id="434" r:id="rId154"/>
    <p:sldId id="433" r:id="rId155"/>
    <p:sldId id="325" r:id="rId156"/>
    <p:sldId id="327" r:id="rId157"/>
    <p:sldId id="391" r:id="rId158"/>
    <p:sldId id="399" r:id="rId159"/>
    <p:sldId id="328" r:id="rId160"/>
    <p:sldId id="400" r:id="rId161"/>
    <p:sldId id="538" r:id="rId162"/>
    <p:sldId id="449" r:id="rId163"/>
    <p:sldId id="329" r:id="rId164"/>
    <p:sldId id="330" r:id="rId165"/>
    <p:sldId id="437" r:id="rId166"/>
    <p:sldId id="438" r:id="rId167"/>
    <p:sldId id="565" r:id="rId168"/>
    <p:sldId id="439" r:id="rId169"/>
    <p:sldId id="566" r:id="rId170"/>
    <p:sldId id="333" r:id="rId171"/>
    <p:sldId id="567" r:id="rId172"/>
    <p:sldId id="334" r:id="rId173"/>
    <p:sldId id="336" r:id="rId174"/>
    <p:sldId id="337" r:id="rId175"/>
    <p:sldId id="338" r:id="rId176"/>
    <p:sldId id="339" r:id="rId177"/>
    <p:sldId id="340" r:id="rId178"/>
    <p:sldId id="341" r:id="rId179"/>
    <p:sldId id="342" r:id="rId180"/>
    <p:sldId id="344" r:id="rId181"/>
    <p:sldId id="345" r:id="rId182"/>
    <p:sldId id="347" r:id="rId183"/>
    <p:sldId id="348" r:id="rId184"/>
    <p:sldId id="349" r:id="rId185"/>
    <p:sldId id="350" r:id="rId186"/>
    <p:sldId id="551" r:id="rId187"/>
    <p:sldId id="352" r:id="rId188"/>
    <p:sldId id="353" r:id="rId189"/>
    <p:sldId id="401" r:id="rId190"/>
    <p:sldId id="402" r:id="rId191"/>
    <p:sldId id="354" r:id="rId192"/>
    <p:sldId id="534" r:id="rId193"/>
    <p:sldId id="535" r:id="rId194"/>
    <p:sldId id="403" r:id="rId195"/>
    <p:sldId id="357" r:id="rId196"/>
    <p:sldId id="568" r:id="rId197"/>
    <p:sldId id="571" r:id="rId198"/>
    <p:sldId id="361" r:id="rId199"/>
    <p:sldId id="362" r:id="rId200"/>
    <p:sldId id="404" r:id="rId201"/>
    <p:sldId id="405" r:id="rId202"/>
    <p:sldId id="363" r:id="rId203"/>
    <p:sldId id="364" r:id="rId204"/>
    <p:sldId id="366" r:id="rId205"/>
    <p:sldId id="569" r:id="rId206"/>
    <p:sldId id="570" r:id="rId207"/>
    <p:sldId id="455" r:id="rId208"/>
    <p:sldId id="394" r:id="rId209"/>
    <p:sldId id="367" r:id="rId210"/>
    <p:sldId id="368" r:id="rId211"/>
    <p:sldId id="406" r:id="rId212"/>
    <p:sldId id="454" r:id="rId213"/>
    <p:sldId id="395" r:id="rId214"/>
    <p:sldId id="372" r:id="rId215"/>
    <p:sldId id="377" r:id="rId216"/>
    <p:sldId id="378" r:id="rId217"/>
    <p:sldId id="408" r:id="rId218"/>
    <p:sldId id="379" r:id="rId219"/>
    <p:sldId id="382" r:id="rId220"/>
    <p:sldId id="396" r:id="rId221"/>
  </p:sldIdLst>
  <p:sldSz cx="12192000" cy="6858000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sz="44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44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44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44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44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44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44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44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44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FF99FF"/>
    <a:srgbClr val="0099CC"/>
    <a:srgbClr val="00CC99"/>
    <a:srgbClr val="009999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5" autoAdjust="0"/>
    <p:restoredTop sz="94664" autoAdjust="0"/>
  </p:normalViewPr>
  <p:slideViewPr>
    <p:cSldViewPr>
      <p:cViewPr varScale="1">
        <p:scale>
          <a:sx n="72" d="100"/>
          <a:sy n="72" d="100"/>
        </p:scale>
        <p:origin x="43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-550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s-EC"/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s-EC"/>
          </a:p>
        </p:txBody>
      </p:sp>
      <p:sp>
        <p:nvSpPr>
          <p:cNvPr id="2232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60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C" noProof="0" smtClean="0"/>
              <a:t>Haga clic para modificar el estilo de texto del patrón</a:t>
            </a:r>
          </a:p>
          <a:p>
            <a:pPr lvl="1"/>
            <a:r>
              <a:rPr lang="es-EC" noProof="0" smtClean="0"/>
              <a:t>Segundo nivel</a:t>
            </a:r>
          </a:p>
          <a:p>
            <a:pPr lvl="2"/>
            <a:r>
              <a:rPr lang="es-EC" noProof="0" smtClean="0"/>
              <a:t>Tercer nivel</a:t>
            </a:r>
          </a:p>
          <a:p>
            <a:pPr lvl="3"/>
            <a:r>
              <a:rPr lang="es-EC" noProof="0" smtClean="0"/>
              <a:t>Cuarto nivel</a:t>
            </a:r>
          </a:p>
          <a:p>
            <a:pPr lvl="4"/>
            <a:r>
              <a:rPr lang="es-EC" noProof="0" smtClean="0"/>
              <a:t>Quinto nivel</a:t>
            </a:r>
          </a:p>
        </p:txBody>
      </p:sp>
      <p:sp>
        <p:nvSpPr>
          <p:cNvPr id="160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s-EC"/>
          </a:p>
        </p:txBody>
      </p:sp>
      <p:sp>
        <p:nvSpPr>
          <p:cNvPr id="160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5352925E-B857-409F-85DC-FFBDBC087D8D}" type="slidenum">
              <a:rPr lang="es-EC"/>
              <a:pPr>
                <a:defRPr/>
              </a:pPr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95886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s-EC" sz="2400" b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C" sz="2400" b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C" sz="2400" b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C" sz="2400" b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C" sz="2400" b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C" sz="2400" b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C" sz="2400" b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C" sz="2400" b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C" sz="2400" b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C" sz="2400" b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C" sz="2400" b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C" sz="2400" b="0">
                  <a:latin typeface="Times New Roman" pitchFamily="18" charset="0"/>
                </a:endParaRPr>
              </a:p>
            </p:txBody>
          </p:sp>
        </p:grpSp>
      </p:grpSp>
      <p:sp>
        <p:nvSpPr>
          <p:cNvPr id="17409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es-EC" noProof="0" smtClean="0"/>
              <a:t>Haga clic para cambiar el estilo de título	</a:t>
            </a:r>
          </a:p>
        </p:txBody>
      </p:sp>
      <p:sp>
        <p:nvSpPr>
          <p:cNvPr id="17410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es-EC" noProof="0" smtClean="0"/>
              <a:t>Haga clic para modificar el estilo de subtítulo del patrón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59BC86-9C1E-4C99-AAE5-0AFBE34EC120}" type="slidenum">
              <a:rPr lang="es-EC"/>
              <a:pPr>
                <a:defRPr/>
              </a:pPr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53347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18DF0A-9EB4-4DCC-B6AE-98C9BA14A022}" type="slidenum">
              <a:rPr lang="es-EC"/>
              <a:pPr>
                <a:defRPr/>
              </a:pPr>
              <a:t>‹Nº›</a:t>
            </a:fld>
            <a:endParaRPr lang="es-EC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34109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457200"/>
            <a:ext cx="2743200" cy="54102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8026400" cy="54102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9326A1-1BD9-48C8-A66C-3615650C4EE6}" type="slidenum">
              <a:rPr lang="es-EC"/>
              <a:pPr>
                <a:defRPr/>
              </a:pPr>
              <a:t>‹Nº›</a:t>
            </a:fld>
            <a:endParaRPr lang="es-EC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30971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B85A67-EFD5-4B48-86D2-3F3F4187717B}" type="slidenum">
              <a:rPr lang="es-EC"/>
              <a:pPr>
                <a:defRPr/>
              </a:pPr>
              <a:t>‹Nº›</a:t>
            </a:fld>
            <a:endParaRPr lang="es-EC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20935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pPr lvl="0"/>
            <a:endParaRPr lang="es-ES" noProof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BF19B8-DB53-4E9A-AC2D-3DE91DE4DC5A}" type="slidenum">
              <a:rPr lang="es-EC"/>
              <a:pPr>
                <a:defRPr/>
              </a:pPr>
              <a:t>‹Nº›</a:t>
            </a:fld>
            <a:endParaRPr lang="es-EC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86749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, texto y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22A537-4244-41DB-B0AD-8645178E58CD}" type="slidenum">
              <a:rPr lang="es-EC"/>
              <a:pPr>
                <a:defRPr/>
              </a:pPr>
              <a:t>‹Nº›</a:t>
            </a:fld>
            <a:endParaRPr lang="es-EC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39910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21AFB-CF0B-4EB8-98DF-09C231527B81}" type="slidenum">
              <a:rPr lang="es-EC"/>
              <a:pPr>
                <a:defRPr/>
              </a:pPr>
              <a:t>‹Nº›</a:t>
            </a:fld>
            <a:endParaRPr lang="es-EC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200350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E9C78C-2094-4364-BAAF-C958E3F584E1}" type="slidenum">
              <a:rPr lang="es-EC"/>
              <a:pPr>
                <a:defRPr/>
              </a:pPr>
              <a:t>‹Nº›</a:t>
            </a:fld>
            <a:endParaRPr lang="es-EC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10820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21AD90-F6E3-43E1-9CF5-EF5596B5325A}" type="slidenum">
              <a:rPr lang="es-EC"/>
              <a:pPr>
                <a:defRPr/>
              </a:pPr>
              <a:t>‹Nº›</a:t>
            </a:fld>
            <a:endParaRPr lang="es-EC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0624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366855-BAB9-4AB8-A6C8-EA30ACD5BC80}" type="slidenum">
              <a:rPr lang="es-EC"/>
              <a:pPr>
                <a:defRPr/>
              </a:pPr>
              <a:t>‹Nº›</a:t>
            </a:fld>
            <a:endParaRPr lang="es-EC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25278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518A0-82C6-4D31-977A-29A7F8B8B9C8}" type="slidenum">
              <a:rPr lang="es-EC"/>
              <a:pPr>
                <a:defRPr/>
              </a:pPr>
              <a:t>‹Nº›</a:t>
            </a:fld>
            <a:endParaRPr lang="es-EC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664345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85F822-C9DE-4275-A815-1D5C683842AC}" type="slidenum">
              <a:rPr lang="es-EC"/>
              <a:pPr>
                <a:defRPr/>
              </a:pPr>
              <a:t>‹Nº›</a:t>
            </a:fld>
            <a:endParaRPr lang="es-EC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52552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BD30FC-AA1B-4F7D-99D9-993088857182}" type="slidenum">
              <a:rPr lang="es-EC"/>
              <a:pPr>
                <a:defRPr/>
              </a:pPr>
              <a:t>‹Nº›</a:t>
            </a:fld>
            <a:endParaRPr lang="es-EC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94400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C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362C8C-F363-4E4E-8DA9-9706C74B9CC3}" type="slidenum">
              <a:rPr lang="es-EC"/>
              <a:pPr>
                <a:defRPr/>
              </a:pPr>
              <a:t>‹Nº›</a:t>
            </a:fld>
            <a:endParaRPr lang="es-EC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6443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b="0"/>
            </a:lvl1pPr>
          </a:lstStyle>
          <a:p>
            <a:pPr>
              <a:defRPr/>
            </a:pPr>
            <a:endParaRPr lang="es-EC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 Black" pitchFamily="34" charset="0"/>
              </a:defRPr>
            </a:lvl1pPr>
          </a:lstStyle>
          <a:p>
            <a:pPr>
              <a:defRPr/>
            </a:pPr>
            <a:fld id="{FFF68D63-3E65-46B8-A6DD-2F98973F3CE7}" type="slidenum">
              <a:rPr lang="es-EC"/>
              <a:pPr>
                <a:defRPr/>
              </a:pPr>
              <a:t>‹Nº›</a:t>
            </a:fld>
            <a:endParaRPr lang="es-EC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s-EC" sz="2400" b="0">
                <a:latin typeface="Times New Roman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C" sz="2400" b="0">
                <a:latin typeface="Times New Roman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C" sz="1800" b="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C" sz="1800" b="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C" sz="1800" b="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C" sz="1800" b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C" sz="2400" b="0">
                <a:latin typeface="Times New Roman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C" sz="1800" b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C" sz="1800" b="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C" smtClean="0"/>
              <a:t>Haga clic para cambiar el estilo de título	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C" smtClean="0"/>
              <a:t>Haga clic para modificar el estilo de texto del patrón</a:t>
            </a:r>
          </a:p>
          <a:p>
            <a:pPr lvl="1"/>
            <a:r>
              <a:rPr lang="es-EC" smtClean="0"/>
              <a:t>Segundo nivel</a:t>
            </a:r>
          </a:p>
          <a:p>
            <a:pPr lvl="2"/>
            <a:r>
              <a:rPr lang="es-EC" smtClean="0"/>
              <a:t>Tercer nivel</a:t>
            </a:r>
          </a:p>
          <a:p>
            <a:pPr lvl="3"/>
            <a:r>
              <a:rPr lang="es-EC" smtClean="0"/>
              <a:t>Cuarto nivel</a:t>
            </a:r>
          </a:p>
          <a:p>
            <a:pPr lvl="4"/>
            <a:r>
              <a:rPr lang="es-EC" smtClean="0"/>
              <a:t>Quinto nivel</a:t>
            </a:r>
          </a:p>
        </p:txBody>
      </p:sp>
      <p:sp>
        <p:nvSpPr>
          <p:cNvPr id="17307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2.%20cable%20UTP.mp4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file:///C:\Users\Ing.%20Ra&#250;l%20Ortiz\Documents\Redes%20de%20Computadoras\Andrew%20S.%20Tanenbaum\2.%20Fabricaci&#243;n%20FO.mp4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29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hyperlink" Target="2.%20Capa%20F&#237;sica%20Fusi&#243;n%20de%20FO.mp4" TargetMode="Externa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gif"/><Relationship Id="rId2" Type="http://schemas.openxmlformats.org/officeDocument/2006/relationships/image" Target="../media/image149.gif"/><Relationship Id="rId1" Type="http://schemas.openxmlformats.org/officeDocument/2006/relationships/slideLayout" Target="../slideLayouts/slideLayout7.xml"/><Relationship Id="rId4" Type="http://schemas.openxmlformats.org/officeDocument/2006/relationships/hyperlink" Target="2.%20Sat&#233;lites.mp4" TargetMode="Externa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hyperlink" Target="2.%20Capa%20F&#237;sica%20-%20Hedy%20Lamarr.mp4" TargetMode="Externa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4" Type="http://schemas.openxmlformats.org/officeDocument/2006/relationships/hyperlink" Target="2.%20Alan%20Turing_%20el%20genio%20responsable%20del%20logo%20de%20Apple(1080P_HD).mp4" TargetMode="Externa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45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0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4.png"/><Relationship Id="rId7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5.png"/><Relationship Id="rId5" Type="http://schemas.openxmlformats.org/officeDocument/2006/relationships/image" Target="../media/image47.png"/><Relationship Id="rId10" Type="http://schemas.openxmlformats.org/officeDocument/2006/relationships/image" Target="../media/image54.png"/><Relationship Id="rId4" Type="http://schemas.openxmlformats.org/officeDocument/2006/relationships/image" Target="../media/image46.png"/><Relationship Id="rId9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0.png"/><Relationship Id="rId4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520.png"/><Relationship Id="rId4" Type="http://schemas.openxmlformats.org/officeDocument/2006/relationships/image" Target="../media/image1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6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0.png"/><Relationship Id="rId5" Type="http://schemas.openxmlformats.org/officeDocument/2006/relationships/image" Target="../media/image65.png"/><Relationship Id="rId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4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0.png"/><Relationship Id="rId4" Type="http://schemas.openxmlformats.org/officeDocument/2006/relationships/image" Target="../media/image8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3" Type="http://schemas.openxmlformats.org/officeDocument/2006/relationships/image" Target="../media/image740.png"/><Relationship Id="rId7" Type="http://schemas.openxmlformats.org/officeDocument/2006/relationships/image" Target="../media/image7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10" Type="http://schemas.openxmlformats.org/officeDocument/2006/relationships/image" Target="../media/image90.png"/><Relationship Id="rId4" Type="http://schemas.openxmlformats.org/officeDocument/2006/relationships/image" Target="../media/image750.png"/><Relationship Id="rId9" Type="http://schemas.openxmlformats.org/officeDocument/2006/relationships/image" Target="../media/image8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95.emf"/><Relationship Id="rId7" Type="http://schemas.openxmlformats.org/officeDocument/2006/relationships/image" Target="../media/image92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0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92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gif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s-ES" smtClean="0"/>
              <a:t>2 La Capa Física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s-EC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smtClean="0"/>
          </a:p>
        </p:txBody>
      </p:sp>
      <p:sp>
        <p:nvSpPr>
          <p:cNvPr id="1024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sz="2400" dirty="0"/>
              <a:t>Señal a</a:t>
            </a:r>
            <a:r>
              <a:rPr lang="es-ES" sz="2400" dirty="0" smtClean="0"/>
              <a:t>periódica</a:t>
            </a:r>
            <a:r>
              <a:rPr lang="es-ES" sz="2400" dirty="0"/>
              <a:t>: no tiene un patrón que se repita en el tiempo</a:t>
            </a:r>
          </a:p>
        </p:txBody>
      </p:sp>
      <p:sp>
        <p:nvSpPr>
          <p:cNvPr id="10244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2E5D58-EAF8-4E26-BE8B-A6DB504F0337}" type="slidenum">
              <a:rPr lang="es-EC" sz="1200" b="0">
                <a:latin typeface="Arial Black" pitchFamily="34" charset="0"/>
              </a:rPr>
              <a:pPr eaLnBrk="1" hangingPunct="1"/>
              <a:t>10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0245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102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9" y="4437064"/>
            <a:ext cx="4751387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2708276"/>
            <a:ext cx="4762500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7661595" y="3269605"/>
            <a:ext cx="3166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0" dirty="0" smtClean="0"/>
              <a:t>Continua y aperiódica</a:t>
            </a:r>
            <a:endParaRPr lang="es-EC" sz="2400" b="0" dirty="0"/>
          </a:p>
        </p:txBody>
      </p:sp>
      <p:sp>
        <p:nvSpPr>
          <p:cNvPr id="3" name="CuadroTexto 2"/>
          <p:cNvSpPr txBox="1"/>
          <p:nvPr/>
        </p:nvSpPr>
        <p:spPr>
          <a:xfrm>
            <a:off x="7954944" y="5229226"/>
            <a:ext cx="2579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 smtClean="0"/>
              <a:t>Discreta y aperiódica</a:t>
            </a:r>
            <a:endParaRPr lang="es-EC" sz="20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D134F4C-D47F-4F2C-A176-B59DEE4F5F9E}" type="slidenum">
              <a:rPr lang="es-EC" sz="1200" b="0">
                <a:latin typeface="Arial Black" pitchFamily="34" charset="0"/>
              </a:rPr>
              <a:pPr eaLnBrk="1" hangingPunct="1"/>
              <a:t>100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96259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962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2800" dirty="0" smtClean="0"/>
              <a:t>Teorema Nyquist</a:t>
            </a:r>
            <a:br>
              <a:rPr lang="es-ES" sz="2800" dirty="0" smtClean="0"/>
            </a:br>
            <a:endParaRPr lang="es-ES" sz="2800" dirty="0"/>
          </a:p>
        </p:txBody>
      </p:sp>
      <p:sp>
        <p:nvSpPr>
          <p:cNvPr id="962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4052"/>
            <a:ext cx="7718648" cy="4264025"/>
          </a:xfrm>
        </p:spPr>
        <p:txBody>
          <a:bodyPr/>
          <a:lstStyle/>
          <a:p>
            <a:pPr algn="just" eaLnBrk="1" hangingPunct="1"/>
            <a:r>
              <a:rPr lang="es-MX" sz="2400" dirty="0" smtClean="0"/>
              <a:t>Capacidad máxima de </a:t>
            </a:r>
            <a:r>
              <a:rPr lang="es-MX" sz="2400" dirty="0"/>
              <a:t>datos </a:t>
            </a:r>
            <a:r>
              <a:rPr lang="es-MX" sz="2400" dirty="0" smtClean="0"/>
              <a:t>de </a:t>
            </a:r>
            <a:r>
              <a:rPr lang="es-MX" sz="2400" dirty="0"/>
              <a:t>un canal perfecto</a:t>
            </a:r>
            <a:endParaRPr lang="es-ES" sz="2400" dirty="0" smtClean="0"/>
          </a:p>
          <a:p>
            <a:pPr algn="just" eaLnBrk="1" hangingPunct="1"/>
            <a:r>
              <a:rPr lang="es-ES" sz="2400" dirty="0" smtClean="0"/>
              <a:t>Henry Nyquist - 1924, </a:t>
            </a:r>
            <a:r>
              <a:rPr lang="es-ES" sz="2400" dirty="0"/>
              <a:t>ingeniero de </a:t>
            </a:r>
            <a:r>
              <a:rPr lang="es-ES" sz="2400" dirty="0" smtClean="0"/>
              <a:t>AT&amp;T</a:t>
            </a:r>
            <a:endParaRPr lang="es-ES" sz="2400" dirty="0"/>
          </a:p>
          <a:p>
            <a:pPr algn="just" eaLnBrk="1" hangingPunct="1">
              <a:lnSpc>
                <a:spcPct val="120000"/>
              </a:lnSpc>
            </a:pPr>
            <a:r>
              <a:rPr lang="es-ES" sz="2400" dirty="0">
                <a:solidFill>
                  <a:srgbClr val="FF0066"/>
                </a:solidFill>
              </a:rPr>
              <a:t>Descubrimiento</a:t>
            </a:r>
            <a:r>
              <a:rPr lang="es-ES" sz="2400" dirty="0"/>
              <a:t>: Hasta un canal perfecto (sin ruido), tiene una capacidad de transmisión </a:t>
            </a:r>
            <a:r>
              <a:rPr lang="es-ES" sz="2400" dirty="0" smtClean="0"/>
              <a:t>finita</a:t>
            </a:r>
            <a:endParaRPr lang="es-ES" sz="2400" dirty="0"/>
          </a:p>
          <a:p>
            <a:pPr algn="just" eaLnBrk="1" hangingPunct="1">
              <a:lnSpc>
                <a:spcPct val="120000"/>
              </a:lnSpc>
            </a:pPr>
            <a:r>
              <a:rPr lang="es-ES" sz="2400" dirty="0"/>
              <a:t>L</a:t>
            </a:r>
            <a:r>
              <a:rPr lang="es-ES" sz="2400" dirty="0" smtClean="0"/>
              <a:t>imitación impuesta </a:t>
            </a:r>
            <a:r>
              <a:rPr lang="es-ES" sz="2400" dirty="0"/>
              <a:t>por el ancho de banda del </a:t>
            </a:r>
            <a:r>
              <a:rPr lang="es-ES" sz="2400" dirty="0" smtClean="0"/>
              <a:t>canal</a:t>
            </a:r>
          </a:p>
          <a:p>
            <a:pPr lvl="0" algn="just" eaLnBrk="1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00007D"/>
              </a:buClr>
            </a:pPr>
            <a:r>
              <a:rPr lang="es-ES" sz="2400" dirty="0">
                <a:solidFill>
                  <a:srgbClr val="000000"/>
                </a:solidFill>
              </a:rPr>
              <a:t>La señal de banda </a:t>
            </a:r>
            <a:r>
              <a:rPr lang="es-ES" sz="2400" dirty="0" smtClean="0">
                <a:solidFill>
                  <a:srgbClr val="000000"/>
                </a:solidFill>
              </a:rPr>
              <a:t>base es una señal original de baja frecuencia no modulada, </a:t>
            </a:r>
            <a:r>
              <a:rPr lang="es-ES" sz="2400" dirty="0">
                <a:solidFill>
                  <a:srgbClr val="000000"/>
                </a:solidFill>
              </a:rPr>
              <a:t>filtrada con un filtro paso-bajo de un ancho de banda B (de </a:t>
            </a:r>
            <a:r>
              <a:rPr lang="es-ES" sz="2400" b="1" dirty="0">
                <a:solidFill>
                  <a:srgbClr val="000000"/>
                </a:solidFill>
              </a:rPr>
              <a:t>0</a:t>
            </a:r>
            <a:r>
              <a:rPr lang="es-ES" sz="2400" dirty="0">
                <a:solidFill>
                  <a:srgbClr val="000000"/>
                </a:solidFill>
              </a:rPr>
              <a:t> a B </a:t>
            </a:r>
            <a:r>
              <a:rPr lang="es-ES" sz="2400" dirty="0" smtClean="0">
                <a:solidFill>
                  <a:srgbClr val="000000"/>
                </a:solidFill>
              </a:rPr>
              <a:t>Hz)</a:t>
            </a:r>
          </a:p>
          <a:p>
            <a:pPr lvl="0" algn="just" eaLnBrk="1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00007D"/>
              </a:buClr>
            </a:pPr>
            <a:r>
              <a:rPr lang="es-ES" sz="2400" dirty="0" smtClean="0">
                <a:solidFill>
                  <a:srgbClr val="000000"/>
                </a:solidFill>
              </a:rPr>
              <a:t>B es la frecuencia máxima del filtro paso-bajo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96262" name="AutoShape 7" descr="Resultado de imagen para Henry Nyquist"/>
          <p:cNvSpPr>
            <a:spLocks noChangeAspect="1" noChangeArrowheads="1"/>
          </p:cNvSpPr>
          <p:nvPr/>
        </p:nvSpPr>
        <p:spPr bwMode="auto">
          <a:xfrm>
            <a:off x="1771650" y="-33496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/>
          </a:p>
        </p:txBody>
      </p:sp>
      <p:pic>
        <p:nvPicPr>
          <p:cNvPr id="96263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847" y="1988840"/>
            <a:ext cx="2598737" cy="318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8832304" y="5181852"/>
            <a:ext cx="240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000" b="0" dirty="0" smtClean="0"/>
              <a:t>Suecia 1889 - 1976</a:t>
            </a:r>
            <a:endParaRPr lang="en-US" sz="20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321AFB-CF0B-4EB8-98DF-09C231527B81}" type="slidenum">
              <a:rPr lang="es-EC" smtClean="0"/>
              <a:pPr>
                <a:defRPr/>
              </a:pPr>
              <a:t>101</a:t>
            </a:fld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  <p:cxnSp>
        <p:nvCxnSpPr>
          <p:cNvPr id="7" name="Conector recto 6"/>
          <p:cNvCxnSpPr/>
          <p:nvPr/>
        </p:nvCxnSpPr>
        <p:spPr bwMode="auto">
          <a:xfrm flipV="1">
            <a:off x="3215680" y="1908919"/>
            <a:ext cx="0" cy="648072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b="62181"/>
          <a:stretch/>
        </p:blipFill>
        <p:spPr>
          <a:xfrm>
            <a:off x="3357650" y="2273697"/>
            <a:ext cx="6719900" cy="1443335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2859011" y="694803"/>
            <a:ext cx="7717177" cy="10525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7D"/>
              </a:buClr>
              <a:buSzPct val="75000"/>
            </a:pPr>
            <a:r>
              <a:rPr lang="es-ES" sz="2400" b="0" kern="0" dirty="0" smtClean="0">
                <a:solidFill>
                  <a:srgbClr val="000000"/>
                </a:solidFill>
                <a:latin typeface="Arial"/>
              </a:rPr>
              <a:t>Nyquist: Tasa </a:t>
            </a:r>
            <a:r>
              <a:rPr lang="es-ES" sz="2400" b="0" kern="0" dirty="0">
                <a:solidFill>
                  <a:srgbClr val="000000"/>
                </a:solidFill>
                <a:latin typeface="Arial"/>
              </a:rPr>
              <a:t>de datos </a:t>
            </a:r>
            <a:r>
              <a:rPr lang="es-ES" sz="2400" b="0" kern="0" dirty="0">
                <a:solidFill>
                  <a:srgbClr val="0000FF"/>
                </a:solidFill>
                <a:latin typeface="Arial"/>
              </a:rPr>
              <a:t>máxima</a:t>
            </a:r>
            <a:r>
              <a:rPr lang="es-ES" sz="2400" b="0" kern="0" dirty="0">
                <a:solidFill>
                  <a:srgbClr val="000000"/>
                </a:solidFill>
                <a:latin typeface="Arial"/>
              </a:rPr>
              <a:t> C = 2B log</a:t>
            </a:r>
            <a:r>
              <a:rPr lang="es-ES" sz="2400" b="0" kern="0" baseline="-25000" dirty="0">
                <a:solidFill>
                  <a:srgbClr val="000000"/>
                </a:solidFill>
                <a:latin typeface="Arial"/>
              </a:rPr>
              <a:t>2 </a:t>
            </a:r>
            <a:r>
              <a:rPr lang="es-ES" sz="2400" b="0" kern="0" dirty="0">
                <a:solidFill>
                  <a:srgbClr val="000000"/>
                </a:solidFill>
                <a:latin typeface="Arial"/>
              </a:rPr>
              <a:t>N </a:t>
            </a:r>
            <a:r>
              <a:rPr lang="es-ES" sz="2400" b="0" kern="0" dirty="0" smtClean="0">
                <a:solidFill>
                  <a:srgbClr val="000000"/>
                </a:solidFill>
                <a:latin typeface="Arial"/>
              </a:rPr>
              <a:t>bps</a:t>
            </a:r>
          </a:p>
          <a:p>
            <a:pPr marL="342900" lvl="0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7D"/>
              </a:buClr>
              <a:buSzPct val="75000"/>
            </a:pPr>
            <a:r>
              <a:rPr lang="es-ES" sz="2400" b="0" kern="0" dirty="0" smtClean="0">
                <a:solidFill>
                  <a:srgbClr val="000000"/>
                </a:solidFill>
                <a:latin typeface="Arial"/>
              </a:rPr>
              <a:t>B = ancho de banda; N = número de niveles de tensión</a:t>
            </a:r>
            <a:endParaRPr lang="es-ES" sz="2400" b="0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09600" y="2989039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400" b="0" dirty="0" smtClean="0"/>
              <a:t>N = 2, </a:t>
            </a:r>
            <a:r>
              <a:rPr lang="es-EC" sz="2400" b="0" dirty="0" err="1" smtClean="0"/>
              <a:t>Cmáx</a:t>
            </a:r>
            <a:r>
              <a:rPr lang="es-EC" sz="2400" b="0" dirty="0" smtClean="0"/>
              <a:t> = 2B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37819"/>
          <a:stretch/>
        </p:blipFill>
        <p:spPr>
          <a:xfrm>
            <a:off x="3357650" y="3717033"/>
            <a:ext cx="6719900" cy="2373088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613544" y="4617132"/>
            <a:ext cx="26292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EC" sz="2400" b="0" dirty="0">
                <a:solidFill>
                  <a:srgbClr val="000000"/>
                </a:solidFill>
              </a:rPr>
              <a:t>N = 4, </a:t>
            </a:r>
            <a:r>
              <a:rPr lang="es-EC" sz="2400" b="0" dirty="0" err="1">
                <a:solidFill>
                  <a:srgbClr val="000000"/>
                </a:solidFill>
              </a:rPr>
              <a:t>Cmax</a:t>
            </a:r>
            <a:r>
              <a:rPr lang="es-EC" sz="2400" b="0" dirty="0">
                <a:solidFill>
                  <a:srgbClr val="000000"/>
                </a:solidFill>
              </a:rPr>
              <a:t> = 4B</a:t>
            </a:r>
            <a:endParaRPr lang="en-US" sz="2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71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870627-E5C8-4A13-A1CE-F793B3B85EEB}" type="slidenum">
              <a:rPr lang="es-EC" sz="1200" b="0">
                <a:latin typeface="Arial Black" pitchFamily="34" charset="0"/>
              </a:rPr>
              <a:pPr eaLnBrk="1" hangingPunct="1"/>
              <a:t>102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81923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819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C" sz="3200" dirty="0"/>
              <a:t>Caso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2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09600" y="1731964"/>
                <a:ext cx="10972799" cy="4721225"/>
              </a:xfrm>
            </p:spPr>
            <p:txBody>
              <a:bodyPr/>
              <a:lstStyle/>
              <a:p>
                <a:pPr eaLnBrk="1" hangingPunct="1"/>
                <a:r>
                  <a:rPr lang="es-EC" sz="2400" dirty="0" smtClean="0"/>
                  <a:t>s(t)=(4/</a:t>
                </a:r>
                <a:r>
                  <a:rPr lang="el-GR" sz="2400" dirty="0">
                    <a:cs typeface="Tahoma" charset="0"/>
                  </a:rPr>
                  <a:t>π</a:t>
                </a:r>
                <a:r>
                  <a:rPr lang="es-EC" sz="2400" dirty="0"/>
                  <a:t>)[</a:t>
                </a:r>
                <a:r>
                  <a:rPr lang="es-EC" sz="2400" dirty="0" err="1"/>
                  <a:t>sen</a:t>
                </a:r>
                <a:r>
                  <a:rPr lang="es-EC" sz="2400" dirty="0"/>
                  <a:t>(2</a:t>
                </a:r>
                <a:r>
                  <a:rPr lang="el-GR" sz="2400" dirty="0">
                    <a:cs typeface="Tahoma" charset="0"/>
                  </a:rPr>
                  <a:t>π</a:t>
                </a:r>
                <a:r>
                  <a:rPr lang="es-EC" sz="2400" dirty="0">
                    <a:solidFill>
                      <a:srgbClr val="0000FF"/>
                    </a:solidFill>
                  </a:rPr>
                  <a:t>f</a:t>
                </a:r>
                <a:r>
                  <a:rPr lang="es-EC" sz="2400" dirty="0"/>
                  <a:t>t) +(1/3) </a:t>
                </a:r>
                <a:r>
                  <a:rPr lang="es-EC" sz="2400" dirty="0" err="1"/>
                  <a:t>sen</a:t>
                </a:r>
                <a:r>
                  <a:rPr lang="es-EC" sz="2400" dirty="0"/>
                  <a:t>(2</a:t>
                </a:r>
                <a:r>
                  <a:rPr lang="el-GR" sz="2400" dirty="0">
                    <a:cs typeface="Tahoma" charset="0"/>
                  </a:rPr>
                  <a:t>π</a:t>
                </a:r>
                <a:r>
                  <a:rPr lang="es-ES_tradnl" sz="2400" dirty="0">
                    <a:solidFill>
                      <a:srgbClr val="0000FF"/>
                    </a:solidFill>
                    <a:cs typeface="Tahoma" charset="0"/>
                  </a:rPr>
                  <a:t>3</a:t>
                </a:r>
                <a:r>
                  <a:rPr lang="es-EC" sz="2400" dirty="0">
                    <a:solidFill>
                      <a:srgbClr val="0000FF"/>
                    </a:solidFill>
                  </a:rPr>
                  <a:t>f</a:t>
                </a:r>
                <a:r>
                  <a:rPr lang="es-EC" sz="2400" dirty="0"/>
                  <a:t>t) + (1/5)</a:t>
                </a:r>
                <a:r>
                  <a:rPr lang="es-EC" sz="2400" dirty="0" err="1"/>
                  <a:t>sen</a:t>
                </a:r>
                <a:r>
                  <a:rPr lang="es-EC" sz="2400" dirty="0"/>
                  <a:t>(2</a:t>
                </a:r>
                <a:r>
                  <a:rPr lang="el-GR" sz="2400" dirty="0">
                    <a:cs typeface="Tahoma" charset="0"/>
                  </a:rPr>
                  <a:t>π</a:t>
                </a:r>
                <a:r>
                  <a:rPr lang="es-ES_tradnl" sz="2400" dirty="0">
                    <a:solidFill>
                      <a:srgbClr val="0000FF"/>
                    </a:solidFill>
                    <a:cs typeface="Tahoma" charset="0"/>
                  </a:rPr>
                  <a:t>5</a:t>
                </a:r>
                <a:r>
                  <a:rPr lang="es-EC" sz="2400" dirty="0">
                    <a:solidFill>
                      <a:srgbClr val="0000FF"/>
                    </a:solidFill>
                  </a:rPr>
                  <a:t>f</a:t>
                </a:r>
                <a:r>
                  <a:rPr lang="es-EC" sz="2400" dirty="0"/>
                  <a:t>t)]</a:t>
                </a:r>
              </a:p>
              <a:p>
                <a:pPr eaLnBrk="1" hangingPunct="1">
                  <a:lnSpc>
                    <a:spcPct val="120000"/>
                  </a:lnSpc>
                </a:pPr>
                <a:r>
                  <a:rPr lang="es-EC" sz="2400" dirty="0"/>
                  <a:t>Pocos armónicos: onda distorsionada</a:t>
                </a:r>
              </a:p>
              <a:p>
                <a:pPr eaLnBrk="1" hangingPunct="1">
                  <a:lnSpc>
                    <a:spcPct val="120000"/>
                  </a:lnSpc>
                </a:pPr>
                <a:r>
                  <a:rPr lang="es-EC" sz="2400" dirty="0"/>
                  <a:t>Frecuencia fundamental f = 1</a:t>
                </a:r>
                <a:r>
                  <a:rPr lang="es-EC" sz="2400" baseline="30000" dirty="0"/>
                  <a:t> </a:t>
                </a:r>
                <a:r>
                  <a:rPr lang="es-EC" sz="2400" dirty="0"/>
                  <a:t>MHz</a:t>
                </a:r>
              </a:p>
              <a:p>
                <a:pPr eaLnBrk="1" hangingPunct="1">
                  <a:lnSpc>
                    <a:spcPct val="120000"/>
                  </a:lnSpc>
                </a:pPr>
                <a:r>
                  <a:rPr lang="es-EC" sz="2400" dirty="0"/>
                  <a:t>T = 1/f = 1</a:t>
                </a:r>
                <a:r>
                  <a:rPr lang="el-GR" sz="2400" dirty="0">
                    <a:cs typeface="Tahoma" charset="0"/>
                  </a:rPr>
                  <a:t>μ</a:t>
                </a:r>
                <a:r>
                  <a:rPr lang="es-ES_tradnl" sz="2400" dirty="0">
                    <a:cs typeface="Tahoma" charset="0"/>
                  </a:rPr>
                  <a:t>s</a:t>
                </a:r>
              </a:p>
              <a:p>
                <a:pPr eaLnBrk="1" hangingPunct="1">
                  <a:lnSpc>
                    <a:spcPct val="120000"/>
                  </a:lnSpc>
                </a:pPr>
                <a:r>
                  <a:rPr lang="es-EC" sz="2400" dirty="0"/>
                  <a:t>B = </a:t>
                </a:r>
                <a:r>
                  <a:rPr lang="es-EC" sz="2400" dirty="0" err="1"/>
                  <a:t>f</a:t>
                </a:r>
                <a:r>
                  <a:rPr lang="es-EC" sz="2400" baseline="-25000" dirty="0" err="1"/>
                  <a:t>max</a:t>
                </a:r>
                <a:r>
                  <a:rPr lang="es-EC" sz="2400" dirty="0"/>
                  <a:t> –  </a:t>
                </a:r>
                <a:r>
                  <a:rPr lang="es-EC" sz="2400" dirty="0" err="1"/>
                  <a:t>f</a:t>
                </a:r>
                <a:r>
                  <a:rPr lang="es-EC" sz="2400" baseline="-25000" dirty="0" err="1"/>
                  <a:t>min</a:t>
                </a:r>
                <a:r>
                  <a:rPr lang="es-EC" sz="2400" dirty="0"/>
                  <a:t> = 5f – f = </a:t>
                </a:r>
                <a:r>
                  <a:rPr lang="es-EC" sz="2400" dirty="0">
                    <a:solidFill>
                      <a:srgbClr val="FF0101"/>
                    </a:solidFill>
                  </a:rPr>
                  <a:t>4</a:t>
                </a:r>
                <a:r>
                  <a:rPr lang="es-EC" sz="2400" dirty="0"/>
                  <a:t> MHz</a:t>
                </a:r>
              </a:p>
              <a:p>
                <a:pPr eaLnBrk="1" hangingPunct="1">
                  <a:lnSpc>
                    <a:spcPct val="120000"/>
                  </a:lnSpc>
                </a:pPr>
                <a:r>
                  <a:rPr lang="es-ES_tradnl" sz="2400" dirty="0">
                    <a:cs typeface="Tahoma" charset="0"/>
                  </a:rPr>
                  <a:t>1 bit = 0.5 </a:t>
                </a:r>
                <a:r>
                  <a:rPr lang="el-GR" sz="2400" dirty="0">
                    <a:cs typeface="Tahoma" charset="0"/>
                  </a:rPr>
                  <a:t>μ</a:t>
                </a:r>
                <a:r>
                  <a:rPr lang="es-ES_tradnl" sz="2400" dirty="0">
                    <a:cs typeface="Tahoma" charset="0"/>
                  </a:rPr>
                  <a:t>s</a:t>
                </a:r>
              </a:p>
              <a:p>
                <a:pPr eaLnBrk="1" hangingPunct="1">
                  <a:lnSpc>
                    <a:spcPct val="120000"/>
                  </a:lnSpc>
                </a:pPr>
                <a:r>
                  <a:rPr lang="es-ES_tradnl" sz="2400" dirty="0">
                    <a:cs typeface="Tahoma" charset="0"/>
                  </a:rPr>
                  <a:t>La velocidad es </a:t>
                </a:r>
                <a:r>
                  <a:rPr lang="es-ES_tradnl" sz="2400" dirty="0">
                    <a:solidFill>
                      <a:srgbClr val="FF0000"/>
                    </a:solidFill>
                    <a:cs typeface="Tahoma" charset="0"/>
                  </a:rPr>
                  <a:t>2 Mbps</a:t>
                </a:r>
              </a:p>
              <a:p>
                <a:pPr eaLnBrk="1" hangingPunct="1">
                  <a:lnSpc>
                    <a:spcPct val="120000"/>
                  </a:lnSpc>
                </a:pPr>
                <a:r>
                  <a:rPr lang="es-ES_tradnl" sz="2400" dirty="0">
                    <a:cs typeface="Tahoma" charset="0"/>
                  </a:rPr>
                  <a:t>Tasa de datos </a:t>
                </a:r>
                <a:r>
                  <a:rPr lang="es-ES_tradnl" sz="2400" dirty="0">
                    <a:solidFill>
                      <a:srgbClr val="0000FF"/>
                    </a:solidFill>
                    <a:cs typeface="Tahoma" charset="0"/>
                  </a:rPr>
                  <a:t>máxima</a:t>
                </a:r>
                <a:r>
                  <a:rPr lang="es-ES_tradnl" sz="2400" dirty="0">
                    <a:cs typeface="Tahoma" charset="0"/>
                  </a:rPr>
                  <a:t> de Nyquist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 sz="2400" b="0" i="0" smtClean="0">
                        <a:latin typeface="Cambria Math" panose="02040503050406030204" pitchFamily="18" charset="0"/>
                        <a:cs typeface="Tahoma" charset="0"/>
                      </a:rPr>
                      <m:t>C</m:t>
                    </m:r>
                    <m:r>
                      <a:rPr lang="es-EC" sz="2400" b="0" i="0" smtClean="0">
                        <a:latin typeface="Cambria Math" panose="02040503050406030204" pitchFamily="18" charset="0"/>
                        <a:cs typeface="Tahoma" charset="0"/>
                      </a:rPr>
                      <m:t>=2</m:t>
                    </m:r>
                    <m:r>
                      <a:rPr lang="es-EC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charset="0"/>
                      </a:rPr>
                      <m:t>×5×</m:t>
                    </m:r>
                    <m:sSup>
                      <m:sSupPr>
                        <m:ctrlPr>
                          <a:rPr lang="es-EC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charset="0"/>
                          </a:rPr>
                        </m:ctrlPr>
                      </m:sSupPr>
                      <m:e>
                        <m:r>
                          <a:rPr lang="es-EC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charset="0"/>
                          </a:rPr>
                          <m:t>10</m:t>
                        </m:r>
                      </m:e>
                      <m:sup>
                        <m:r>
                          <a:rPr lang="es-EC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s-ES_tradnl" sz="2400" dirty="0" smtClean="0">
                    <a:cs typeface="Tahoma" charset="0"/>
                  </a:rPr>
                  <a:t> = </a:t>
                </a:r>
                <a:r>
                  <a:rPr lang="es-ES_tradnl" sz="2400" dirty="0" smtClean="0">
                    <a:solidFill>
                      <a:srgbClr val="FF0000"/>
                    </a:solidFill>
                    <a:cs typeface="Tahoma" charset="0"/>
                  </a:rPr>
                  <a:t>10 Mbps</a:t>
                </a:r>
                <a:r>
                  <a:rPr lang="es-ES_tradnl" sz="2400" dirty="0" smtClean="0">
                    <a:cs typeface="Tahoma" charset="0"/>
                  </a:rPr>
                  <a:t>,</a:t>
                </a:r>
                <a:r>
                  <a:rPr lang="es-ES_tradnl" sz="2400" dirty="0" smtClean="0">
                    <a:solidFill>
                      <a:srgbClr val="FF0000"/>
                    </a:solidFill>
                    <a:cs typeface="Tahoma" charset="0"/>
                  </a:rPr>
                  <a:t> </a:t>
                </a:r>
                <a:r>
                  <a:rPr lang="es-ES_tradnl" sz="2400" dirty="0" smtClean="0">
                    <a:cs typeface="Tahoma" charset="0"/>
                  </a:rPr>
                  <a:t>N </a:t>
                </a:r>
                <a:r>
                  <a:rPr lang="es-ES_tradnl" sz="2400" dirty="0">
                    <a:cs typeface="Tahoma" charset="0"/>
                  </a:rPr>
                  <a:t>= 2 niveles de tensión</a:t>
                </a:r>
                <a:endParaRPr lang="es-EC" sz="2400" dirty="0">
                  <a:cs typeface="Tahoma" charset="0"/>
                </a:endParaRPr>
              </a:p>
            </p:txBody>
          </p:sp>
        </mc:Choice>
        <mc:Fallback xmlns="">
          <p:sp>
            <p:nvSpPr>
              <p:cNvPr id="8192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731964"/>
                <a:ext cx="10972799" cy="4721225"/>
              </a:xfrm>
              <a:blipFill>
                <a:blip r:embed="rId2"/>
                <a:stretch>
                  <a:fillRect l="-333" t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911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08C5AD0-0D95-4D7A-8DE0-A929191C8A86}" type="slidenum">
              <a:rPr lang="es-EC" sz="1200" b="0">
                <a:latin typeface="Arial Black" pitchFamily="34" charset="0"/>
              </a:rPr>
              <a:pPr eaLnBrk="1" hangingPunct="1"/>
              <a:t>103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98307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983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30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09600" y="1981200"/>
                <a:ext cx="10972800" cy="4400550"/>
              </a:xfrm>
            </p:spPr>
            <p:txBody>
              <a:bodyPr/>
              <a:lstStyle/>
              <a:p>
                <a:pPr algn="just" eaLnBrk="1" hangingPunct="1"/>
                <a:r>
                  <a:rPr lang="es-ES_tradnl" sz="2400" dirty="0" smtClean="0"/>
                  <a:t>Con el mismo ancho de banda B = </a:t>
                </a:r>
                <a:r>
                  <a:rPr lang="es-ES_tradnl" sz="2400" dirty="0" smtClean="0">
                    <a:solidFill>
                      <a:srgbClr val="FF0000"/>
                    </a:solidFill>
                  </a:rPr>
                  <a:t>4</a:t>
                </a:r>
                <a:r>
                  <a:rPr lang="es-ES_tradnl" sz="2400" dirty="0" smtClean="0"/>
                  <a:t> MHz</a:t>
                </a:r>
              </a:p>
              <a:p>
                <a:pPr algn="just" eaLnBrk="1" hangingPunct="1"/>
                <a:r>
                  <a:rPr lang="es-ES_tradnl" sz="2400" dirty="0" smtClean="0"/>
                  <a:t>Si N = 4, cada nivel representa 2 bits. Se cambia la codificación de los datos</a:t>
                </a:r>
              </a:p>
              <a:p>
                <a:pPr algn="just" eaLnBrk="1" hangingPunct="1"/>
                <a:r>
                  <a:rPr lang="es-ES" sz="2400" dirty="0"/>
                  <a:t>Tasa de datos máxima de Nyquist </a:t>
                </a:r>
                <a14:m>
                  <m:oMath xmlns:m="http://schemas.openxmlformats.org/officeDocument/2006/math"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s-EC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=2×4×</m:t>
                    </m:r>
                    <m:sSup>
                      <m:sSupPr>
                        <m:ctrlPr>
                          <a:rPr lang="es-EC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C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C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sSub>
                      <m:sSubPr>
                        <m:ctrlPr>
                          <a:rPr lang="es-EC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s-EC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C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endParaRPr lang="es-EC" sz="24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 eaLnBrk="1" hangingPunct="1"/>
                <a14:m>
                  <m:oMath xmlns:m="http://schemas.openxmlformats.org/officeDocument/2006/math">
                    <m:r>
                      <a:rPr lang="es-EC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s-EC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C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16 </m:t>
                    </m:r>
                    <m:r>
                      <m:rPr>
                        <m:sty m:val="p"/>
                      </m:rPr>
                      <a:rPr lang="es-EC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Mbps</m:t>
                    </m:r>
                  </m:oMath>
                </a14:m>
                <a:endParaRPr lang="es-EC" sz="2400" b="0" dirty="0" smtClean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just" eaLnBrk="1" hangingPunct="1"/>
                <a:r>
                  <a:rPr lang="es-ES" sz="2400" dirty="0" smtClean="0"/>
                  <a:t>Si se aumenta el número de niveles, el número de armónicos no es capaz de dibujar la onda y el receptor no podría interpretar los 0s y 1s</a:t>
                </a:r>
              </a:p>
            </p:txBody>
          </p:sp>
        </mc:Choice>
        <mc:Fallback xmlns="">
          <p:sp>
            <p:nvSpPr>
              <p:cNvPr id="9830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981200"/>
                <a:ext cx="10972800" cy="4400550"/>
              </a:xfrm>
              <a:blipFill>
                <a:blip r:embed="rId3"/>
                <a:stretch>
                  <a:fillRect l="-333" t="-970" r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E96921E-6844-4098-990B-B223B9843D04}" type="slidenum">
              <a:rPr lang="es-EC" sz="1200" b="0">
                <a:latin typeface="Arial Black" pitchFamily="34" charset="0"/>
              </a:rPr>
              <a:pPr eaLnBrk="1" hangingPunct="1"/>
              <a:t>104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00355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0035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32656"/>
            <a:ext cx="10972800" cy="1371600"/>
          </a:xfrm>
        </p:spPr>
        <p:txBody>
          <a:bodyPr/>
          <a:lstStyle/>
          <a:p>
            <a:pPr eaLnBrk="1" hangingPunct="1"/>
            <a:r>
              <a:rPr lang="es-EC" sz="3200" dirty="0"/>
              <a:t>Transmisión en canal con ruido térmico</a:t>
            </a:r>
          </a:p>
        </p:txBody>
      </p:sp>
      <p:sp>
        <p:nvSpPr>
          <p:cNvPr id="1003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72816"/>
            <a:ext cx="10972800" cy="2311896"/>
          </a:xfrm>
        </p:spPr>
        <p:txBody>
          <a:bodyPr/>
          <a:lstStyle/>
          <a:p>
            <a:pPr algn="just" eaLnBrk="1" hangingPunct="1">
              <a:spcAft>
                <a:spcPts val="600"/>
              </a:spcAft>
            </a:pPr>
            <a:r>
              <a:rPr lang="es-ES" sz="2400" dirty="0"/>
              <a:t>Descubrimiento de Claude Shannon, 1948</a:t>
            </a:r>
          </a:p>
          <a:p>
            <a:pPr algn="just" eaLnBrk="1" hangingPunct="1">
              <a:spcAft>
                <a:spcPts val="600"/>
              </a:spcAft>
            </a:pPr>
            <a:r>
              <a:rPr lang="es-ES" sz="2400" dirty="0" smtClean="0"/>
              <a:t>SNR </a:t>
            </a:r>
            <a:r>
              <a:rPr lang="es-ES" sz="2400" dirty="0"/>
              <a:t>= potencia de la señal / potencia del ruido</a:t>
            </a:r>
          </a:p>
          <a:p>
            <a:pPr algn="just" eaLnBrk="1" hangingPunct="1">
              <a:spcAft>
                <a:spcPts val="600"/>
              </a:spcAft>
            </a:pPr>
            <a:r>
              <a:rPr lang="es-ES" sz="2400" dirty="0" err="1"/>
              <a:t>SNR</a:t>
            </a:r>
            <a:r>
              <a:rPr lang="es-ES" sz="2400" baseline="-25000" dirty="0" err="1"/>
              <a:t>dB</a:t>
            </a:r>
            <a:r>
              <a:rPr lang="es-ES" sz="2400" dirty="0"/>
              <a:t> = 10 log</a:t>
            </a:r>
            <a:r>
              <a:rPr lang="es-ES" sz="2400" baseline="-25000" dirty="0"/>
              <a:t>10</a:t>
            </a:r>
            <a:r>
              <a:rPr lang="es-ES" sz="2400" dirty="0"/>
              <a:t>(S/N) decibeles</a:t>
            </a:r>
          </a:p>
        </p:txBody>
      </p:sp>
      <p:graphicFrame>
        <p:nvGraphicFramePr>
          <p:cNvPr id="6" name="Group 4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9221197"/>
              </p:ext>
            </p:extLst>
          </p:nvPr>
        </p:nvGraphicFramePr>
        <p:xfrm>
          <a:off x="4367808" y="3933056"/>
          <a:ext cx="2807518" cy="1828800"/>
        </p:xfrm>
        <a:graphic>
          <a:graphicData uri="http://schemas.openxmlformats.org/drawingml/2006/table">
            <a:tbl>
              <a:tblPr/>
              <a:tblGrid>
                <a:gridCol w="1403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3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SNR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SNR</a:t>
                      </a:r>
                      <a:r>
                        <a:rPr kumimoji="0" lang="es-ES_tradnl" sz="2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dB</a:t>
                      </a:r>
                      <a:endParaRPr kumimoji="0" lang="es-ES_tradnl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3C8EFBE-F9DA-4C06-8EE6-2274F58D688E}" type="slidenum">
              <a:rPr lang="es-EC" sz="1200" b="0">
                <a:latin typeface="Arial Black" pitchFamily="34" charset="0"/>
              </a:rPr>
              <a:pPr eaLnBrk="1" hangingPunct="1"/>
              <a:t>105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02403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024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C" smtClean="0"/>
          </a:p>
        </p:txBody>
      </p:sp>
      <p:sp>
        <p:nvSpPr>
          <p:cNvPr id="10240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s-ES" sz="2400" dirty="0" smtClean="0"/>
              <a:t>Según Shannon, la tasa </a:t>
            </a:r>
            <a:r>
              <a:rPr lang="es-ES" sz="2400" dirty="0"/>
              <a:t>de datos </a:t>
            </a:r>
            <a:r>
              <a:rPr lang="es-ES" sz="2400" dirty="0">
                <a:solidFill>
                  <a:srgbClr val="0000FF"/>
                </a:solidFill>
              </a:rPr>
              <a:t>máxima</a:t>
            </a:r>
            <a:r>
              <a:rPr lang="es-ES" sz="2400" dirty="0"/>
              <a:t> = B log</a:t>
            </a:r>
            <a:r>
              <a:rPr lang="es-ES" sz="2400" baseline="-25000" dirty="0"/>
              <a:t>2</a:t>
            </a:r>
            <a:r>
              <a:rPr lang="es-ES" sz="2400" dirty="0"/>
              <a:t>(1 + SNR)</a:t>
            </a:r>
          </a:p>
          <a:p>
            <a:pPr lvl="1" eaLnBrk="1" hangingPunct="1"/>
            <a:r>
              <a:rPr lang="es-ES" sz="2000" dirty="0"/>
              <a:t>B = ancho de banda</a:t>
            </a:r>
          </a:p>
          <a:p>
            <a:pPr algn="just" eaLnBrk="1" hangingPunct="1"/>
            <a:r>
              <a:rPr lang="es-ES" sz="2400" dirty="0"/>
              <a:t>No importa cuántos niveles de señales se usen</a:t>
            </a:r>
          </a:p>
          <a:p>
            <a:pPr algn="just" eaLnBrk="1" hangingPunct="1">
              <a:lnSpc>
                <a:spcPct val="90000"/>
              </a:lnSpc>
            </a:pPr>
            <a:endParaRPr lang="es-ES" sz="2800" dirty="0"/>
          </a:p>
          <a:p>
            <a:pPr algn="just" eaLnBrk="1" hangingPunct="1">
              <a:lnSpc>
                <a:spcPct val="90000"/>
              </a:lnSpc>
            </a:pPr>
            <a:endParaRPr lang="es-ES" sz="2800" dirty="0"/>
          </a:p>
          <a:p>
            <a:pPr algn="just" eaLnBrk="1" hangingPunct="1">
              <a:lnSpc>
                <a:spcPct val="90000"/>
              </a:lnSpc>
            </a:pPr>
            <a:endParaRPr lang="es-ES" sz="2800" dirty="0"/>
          </a:p>
          <a:p>
            <a:pPr algn="just" eaLnBrk="1" hangingPunct="1">
              <a:lnSpc>
                <a:spcPct val="90000"/>
              </a:lnSpc>
            </a:pPr>
            <a:endParaRPr lang="es-ES" sz="2000" dirty="0"/>
          </a:p>
          <a:p>
            <a:pPr algn="just" eaLnBrk="1" hangingPunct="1">
              <a:lnSpc>
                <a:spcPct val="90000"/>
              </a:lnSpc>
            </a:pPr>
            <a:endParaRPr lang="es-ES" sz="2000" dirty="0"/>
          </a:p>
          <a:p>
            <a:pPr algn="just" eaLnBrk="1" hangingPunct="1">
              <a:lnSpc>
                <a:spcPct val="90000"/>
              </a:lnSpc>
            </a:pPr>
            <a:r>
              <a:rPr lang="es-ES" sz="2000" dirty="0" err="1" smtClean="0"/>
              <a:t>log</a:t>
            </a:r>
            <a:r>
              <a:rPr lang="es-ES" sz="2000" baseline="-25000" dirty="0" err="1" smtClean="0"/>
              <a:t>a</a:t>
            </a:r>
            <a:r>
              <a:rPr lang="es-ES" sz="2000" dirty="0" err="1" smtClean="0"/>
              <a:t>x</a:t>
            </a:r>
            <a:r>
              <a:rPr lang="es-ES" sz="2000" dirty="0" smtClean="0"/>
              <a:t>  </a:t>
            </a:r>
            <a:r>
              <a:rPr lang="es-ES" sz="2000" dirty="0"/>
              <a:t>= log</a:t>
            </a:r>
            <a:r>
              <a:rPr lang="es-ES" sz="2000" baseline="-25000" dirty="0"/>
              <a:t>10 </a:t>
            </a:r>
            <a:r>
              <a:rPr lang="es-ES" sz="2000" dirty="0"/>
              <a:t>x / log</a:t>
            </a:r>
            <a:r>
              <a:rPr lang="es-ES" sz="2000" baseline="-25000" dirty="0"/>
              <a:t>10 </a:t>
            </a:r>
            <a:r>
              <a:rPr lang="es-ES" sz="2000" dirty="0"/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sz="3200" dirty="0" smtClean="0"/>
              <a:t>Ejemplo</a:t>
            </a:r>
            <a:r>
              <a:rPr lang="es-EC" sz="3200" smtClean="0"/>
              <a:t>: Capacidad </a:t>
            </a:r>
            <a:r>
              <a:rPr lang="es-EC" sz="3200" dirty="0" smtClean="0"/>
              <a:t>máxima de un </a:t>
            </a:r>
            <a:r>
              <a:rPr lang="es-EC" sz="3200" smtClean="0"/>
              <a:t>canal ruidoso C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81200"/>
                <a:ext cx="10972800" cy="4112096"/>
              </a:xfrm>
            </p:spPr>
            <p:txBody>
              <a:bodyPr/>
              <a:lstStyle/>
              <a:p>
                <a:r>
                  <a:rPr lang="es-EC" sz="2400" dirty="0" smtClean="0"/>
                  <a:t>Espectro de un canal entre 1 MHz y 5 MHz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𝑆𝑁𝑅</m:t>
                        </m:r>
                      </m:e>
                      <m:sub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=+3 </m:t>
                    </m:r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r>
                  <a:rPr lang="en-US" sz="2400" dirty="0" smtClean="0"/>
                  <a:t>   (la </a:t>
                </a:r>
                <a:r>
                  <a:rPr lang="en-US" sz="2400" dirty="0" err="1" smtClean="0"/>
                  <a:t>potencia</a:t>
                </a:r>
                <a:r>
                  <a:rPr lang="en-US" sz="2400" dirty="0" smtClean="0"/>
                  <a:t> de la </a:t>
                </a:r>
                <a:r>
                  <a:rPr lang="en-US" sz="2400" dirty="0" err="1" smtClean="0"/>
                  <a:t>señal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es</a:t>
                </a:r>
                <a:r>
                  <a:rPr lang="en-US" sz="2400" dirty="0" smtClean="0"/>
                  <a:t> el </a:t>
                </a:r>
                <a:r>
                  <a:rPr lang="en-US" sz="2400" dirty="0" err="1" smtClean="0"/>
                  <a:t>doble</a:t>
                </a:r>
                <a:r>
                  <a:rPr lang="en-US" sz="2400" dirty="0" smtClean="0"/>
                  <a:t> de la </a:t>
                </a:r>
                <a:r>
                  <a:rPr lang="en-US" sz="2400" dirty="0" err="1" smtClean="0"/>
                  <a:t>potencia</a:t>
                </a:r>
                <a:r>
                  <a:rPr lang="en-US" sz="2400" dirty="0" smtClean="0"/>
                  <a:t> del </a:t>
                </a:r>
                <a:r>
                  <a:rPr lang="en-US" sz="2400" dirty="0" err="1" smtClean="0"/>
                  <a:t>ruido</a:t>
                </a:r>
                <a:r>
                  <a:rPr lang="en-US" sz="2400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C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EC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s-EC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𝑆𝑁𝑅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𝑆𝑁𝑅</m:t>
                        </m:r>
                      </m:e>
                      <m:sub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=10</m:t>
                    </m:r>
                    <m:sSub>
                      <m:sSubPr>
                        <m:ctrlPr>
                          <a:rPr lang="es-EC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es-EC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𝑆𝑁𝑅</m:t>
                        </m:r>
                      </m:e>
                    </m:d>
                  </m:oMath>
                </a14:m>
                <a:endParaRPr lang="en-US" sz="2400" dirty="0" smtClean="0"/>
              </a:p>
              <a:p>
                <a14:m>
                  <m:oMath xmlns:m="http://schemas.openxmlformats.org/officeDocument/2006/math"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C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f>
                          <m:fPr>
                            <m:ctrlPr>
                              <a:rPr lang="es-EC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EC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C" sz="2400" b="0" i="1" smtClean="0">
                                    <a:latin typeface="Cambria Math" panose="02040503050406030204" pitchFamily="18" charset="0"/>
                                  </a:rPr>
                                  <m:t>𝑆𝑁𝑅</m:t>
                                </m:r>
                              </m:e>
                              <m:sub>
                                <m:r>
                                  <a:rPr lang="es-EC" sz="2400" b="0" i="1" smtClean="0">
                                    <a:latin typeface="Cambria Math" panose="02040503050406030204" pitchFamily="18" charset="0"/>
                                  </a:rPr>
                                  <m:t>𝑑𝐵</m:t>
                                </m:r>
                              </m:sub>
                            </m:sSub>
                          </m:num>
                          <m:den>
                            <m:r>
                              <a:rPr lang="es-EC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sup>
                    </m:sSup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C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f>
                          <m:fPr>
                            <m:ctrlPr>
                              <a:rPr lang="es-EC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C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s-EC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sup>
                    </m:sSup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400" dirty="0" smtClean="0"/>
              </a:p>
              <a:p>
                <a14:m>
                  <m:oMath xmlns:m="http://schemas.openxmlformats.org/officeDocument/2006/math"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=5 </m:t>
                    </m:r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𝑀h𝑧</m:t>
                    </m:r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−1 </m:t>
                    </m:r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𝑀𝐻𝑧</m:t>
                    </m:r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=4 </m:t>
                    </m:r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𝑀𝐻𝑧</m:t>
                    </m:r>
                  </m:oMath>
                </a14:m>
                <a:endParaRPr lang="en-US" sz="2400" dirty="0" smtClean="0"/>
              </a:p>
              <a:p>
                <a14:m>
                  <m:oMath xmlns:m="http://schemas.openxmlformats.org/officeDocument/2006/math"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C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C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s-EC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EC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s-EC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1+2</m:t>
                        </m:r>
                      </m:e>
                    </m:d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C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C" sz="24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C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s-EC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C" sz="24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f>
                      <m:fPr>
                        <m:ctrlPr>
                          <a:rPr lang="es-EC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C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C" sz="24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s-EC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(3)</m:t>
                        </m:r>
                      </m:num>
                      <m:den>
                        <m:sSub>
                          <m:sSubPr>
                            <m:ctrlPr>
                              <a:rPr lang="es-EC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C" sz="24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s-EC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den>
                    </m:f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C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C" sz="24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s-EC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s-EC" sz="24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C" sz="24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f>
                      <m:fPr>
                        <m:ctrlPr>
                          <a:rPr lang="es-EC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0,48</m:t>
                        </m:r>
                      </m:num>
                      <m:den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0.3</m:t>
                        </m:r>
                      </m:den>
                    </m:f>
                  </m:oMath>
                </a14:m>
                <a:endParaRPr lang="es-EC" sz="2400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=6,36 </m:t>
                    </m:r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𝑀𝑏𝑝𝑠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81200"/>
                <a:ext cx="10972800" cy="4112096"/>
              </a:xfrm>
              <a:blipFill>
                <a:blip r:embed="rId3"/>
                <a:stretch>
                  <a:fillRect l="-333" t="-1037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321AFB-CF0B-4EB8-98DF-09C231527B81}" type="slidenum">
              <a:rPr lang="es-EC" smtClean="0"/>
              <a:pPr>
                <a:defRPr/>
              </a:pPr>
              <a:t>106</a:t>
            </a:fld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0462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s-ES" dirty="0" smtClean="0"/>
              <a:t>2.4 Medios de transmisión guiados</a:t>
            </a:r>
            <a:endParaRPr lang="es-ES" b="1" i="1" dirty="0" smtClean="0">
              <a:solidFill>
                <a:schemeClr val="bg1"/>
              </a:solidFill>
            </a:endParaRPr>
          </a:p>
        </p:txBody>
      </p:sp>
      <p:sp>
        <p:nvSpPr>
          <p:cNvPr id="104451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s-EC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56D951B-74BC-47F2-A4B6-4F1599643E22}" type="slidenum">
              <a:rPr lang="es-EC" sz="1200" b="0">
                <a:latin typeface="Arial Black" pitchFamily="34" charset="0"/>
              </a:rPr>
              <a:pPr eaLnBrk="1" hangingPunct="1"/>
              <a:t>108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05475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054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78" y="836712"/>
            <a:ext cx="10972800" cy="2160240"/>
          </a:xfrm>
        </p:spPr>
        <p:txBody>
          <a:bodyPr/>
          <a:lstStyle/>
          <a:p>
            <a:pPr algn="just" eaLnBrk="1" hangingPunct="1">
              <a:spcAft>
                <a:spcPct val="30000"/>
              </a:spcAft>
            </a:pPr>
            <a:r>
              <a:rPr lang="es-ES" sz="2400" dirty="0"/>
              <a:t>La información se propaga por</a:t>
            </a:r>
            <a:r>
              <a:rPr lang="es-ES" sz="2400" dirty="0">
                <a:solidFill>
                  <a:srgbClr val="0000FF"/>
                </a:solidFill>
              </a:rPr>
              <a:t> ondas electromagnéticas</a:t>
            </a:r>
            <a:endParaRPr lang="es-ES" sz="2400" dirty="0"/>
          </a:p>
          <a:p>
            <a:pPr algn="just" eaLnBrk="1" hangingPunct="1">
              <a:spcAft>
                <a:spcPct val="30000"/>
              </a:spcAft>
            </a:pPr>
            <a:r>
              <a:rPr lang="es-ES" sz="2400" dirty="0"/>
              <a:t>Estas se </a:t>
            </a:r>
            <a:r>
              <a:rPr lang="es-ES" sz="2400" dirty="0" smtClean="0"/>
              <a:t>pueden </a:t>
            </a:r>
            <a:r>
              <a:rPr lang="es-ES" sz="2400" dirty="0"/>
              <a:t>transmitir:</a:t>
            </a:r>
          </a:p>
          <a:p>
            <a:pPr lvl="1" algn="just" eaLnBrk="1" hangingPunct="1">
              <a:spcAft>
                <a:spcPct val="30000"/>
              </a:spcAft>
            </a:pPr>
            <a:r>
              <a:rPr lang="es-ES" sz="2000" dirty="0" smtClean="0"/>
              <a:t>En forma confinada a </a:t>
            </a:r>
            <a:r>
              <a:rPr lang="es-ES" sz="2000" dirty="0"/>
              <a:t>través de un medio físico sólido, </a:t>
            </a:r>
          </a:p>
          <a:p>
            <a:pPr lvl="1" algn="just" eaLnBrk="1" hangingPunct="1">
              <a:spcAft>
                <a:spcPct val="30000"/>
              </a:spcAft>
            </a:pPr>
            <a:r>
              <a:rPr lang="es-ES" sz="2000" dirty="0"/>
              <a:t>a través del espacio abierto</a:t>
            </a:r>
          </a:p>
        </p:txBody>
      </p:sp>
      <p:pic>
        <p:nvPicPr>
          <p:cNvPr id="1026" name="Picture 2" descr="La velocidad de las ondas electromagnéticas y la naturaleza de la luz —  Cuaderno de Cultura Científ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55" y="3182784"/>
            <a:ext cx="4870446" cy="287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0488316-50D7-46AA-B0DD-AF10F2827C4B}" type="slidenum">
              <a:rPr lang="es-EC" sz="1200" b="0">
                <a:latin typeface="Arial Black" pitchFamily="34" charset="0"/>
              </a:rPr>
              <a:pPr eaLnBrk="1" hangingPunct="1"/>
              <a:t>109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06499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065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3200" dirty="0"/>
              <a:t>Características de un medio</a:t>
            </a:r>
            <a:endParaRPr lang="es-EC" sz="3200" dirty="0"/>
          </a:p>
        </p:txBody>
      </p:sp>
      <p:sp>
        <p:nvSpPr>
          <p:cNvPr id="1065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lnSpc>
                <a:spcPct val="140000"/>
              </a:lnSpc>
            </a:pPr>
            <a:r>
              <a:rPr lang="es-ES" sz="2400" dirty="0"/>
              <a:t>Ancho de banda</a:t>
            </a:r>
          </a:p>
          <a:p>
            <a:pPr algn="just" eaLnBrk="1" hangingPunct="1">
              <a:lnSpc>
                <a:spcPct val="140000"/>
              </a:lnSpc>
            </a:pPr>
            <a:r>
              <a:rPr lang="es-ES" sz="2400" dirty="0" smtClean="0"/>
              <a:t>Retardo</a:t>
            </a:r>
            <a:endParaRPr lang="es-ES" sz="2400" dirty="0"/>
          </a:p>
          <a:p>
            <a:pPr algn="just" eaLnBrk="1" hangingPunct="1">
              <a:lnSpc>
                <a:spcPct val="140000"/>
              </a:lnSpc>
            </a:pPr>
            <a:r>
              <a:rPr lang="es-ES" sz="2400" dirty="0"/>
              <a:t>Facilidad de instalación y mantenimiento</a:t>
            </a:r>
          </a:p>
          <a:p>
            <a:pPr algn="just" eaLnBrk="1" hangingPunct="1">
              <a:lnSpc>
                <a:spcPct val="140000"/>
              </a:lnSpc>
            </a:pPr>
            <a:r>
              <a:rPr lang="es-ES" sz="2400" dirty="0"/>
              <a:t>Costo</a:t>
            </a:r>
          </a:p>
          <a:p>
            <a:pPr algn="just" eaLnBrk="1" hangingPunct="1">
              <a:lnSpc>
                <a:spcPct val="140000"/>
              </a:lnSpc>
            </a:pPr>
            <a:r>
              <a:rPr lang="es-ES" sz="2400" dirty="0"/>
              <a:t>Vida útil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267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556792"/>
                <a:ext cx="10972800" cy="4310608"/>
              </a:xfrm>
            </p:spPr>
            <p:txBody>
              <a:bodyPr/>
              <a:lstStyle/>
              <a:p>
                <a:pPr algn="just">
                  <a:spcBef>
                    <a:spcPts val="0"/>
                  </a:spcBef>
                </a:pPr>
                <a:r>
                  <a:rPr lang="es-ES" sz="2400" dirty="0" smtClean="0"/>
                  <a:t>¿Cuáles son los parámetros de una función continua, por ejemplo una señal de eléctrica?</a:t>
                </a:r>
              </a:p>
              <a:p>
                <a:pPr lvl="1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s-ES" sz="2000" dirty="0" smtClean="0"/>
                  <a:t>Amplitud </a:t>
                </a:r>
                <a:r>
                  <a:rPr lang="es-ES" sz="2000" dirty="0"/>
                  <a:t>A: valor </a:t>
                </a:r>
                <a:r>
                  <a:rPr lang="es-ES" sz="2000" dirty="0" smtClean="0"/>
                  <a:t>máximo de </a:t>
                </a:r>
                <a:r>
                  <a:rPr lang="es-ES" sz="2000" dirty="0"/>
                  <a:t>la señal expresado en </a:t>
                </a:r>
                <a:r>
                  <a:rPr lang="es-ES" sz="2000" dirty="0" smtClean="0"/>
                  <a:t>voltios (V), amperios (A)</a:t>
                </a:r>
                <a:endParaRPr lang="es-ES" sz="2000" dirty="0"/>
              </a:p>
              <a:p>
                <a:pPr lvl="1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s-ES" sz="2000" dirty="0"/>
                  <a:t>Frecuencia f: número de veces que se repite el patrón en un segundo </a:t>
                </a:r>
                <a:r>
                  <a:rPr lang="es-ES" sz="2000" dirty="0" smtClean="0"/>
                  <a:t>(Hz)</a:t>
                </a:r>
              </a:p>
              <a:p>
                <a:pPr lvl="1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s-ES" sz="2000" dirty="0" smtClean="0"/>
                  <a:t>El </a:t>
                </a:r>
                <a:r>
                  <a:rPr lang="es-ES" sz="2000" dirty="0"/>
                  <a:t>período </a:t>
                </a:r>
                <a:r>
                  <a:rPr lang="es-ES" sz="2000" dirty="0" smtClean="0"/>
                  <a:t>T: tiempo de duración del patrón que se repite </a:t>
                </a:r>
                <a:r>
                  <a:rPr lang="es-ES" sz="2000" dirty="0"/>
                  <a:t>(T = 1/f </a:t>
                </a:r>
                <a:r>
                  <a:rPr lang="es-ES" sz="2000" dirty="0" smtClean="0"/>
                  <a:t>) (s)</a:t>
                </a:r>
                <a:endParaRPr lang="es-ES" sz="2000" dirty="0"/>
              </a:p>
              <a:p>
                <a:pPr lvl="1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s-ES" sz="2000" dirty="0"/>
                  <a:t>Fase </a:t>
                </a:r>
                <a:r>
                  <a:rPr lang="el-GR" sz="2000" dirty="0"/>
                  <a:t>φ</a:t>
                </a:r>
                <a:r>
                  <a:rPr lang="es-ES" sz="2000" dirty="0"/>
                  <a:t>: desplazamiento de la </a:t>
                </a:r>
                <a:r>
                  <a:rPr lang="es-ES" sz="2000" dirty="0" smtClean="0"/>
                  <a:t>señal </a:t>
                </a:r>
                <a:r>
                  <a:rPr lang="es-ES" sz="2000" dirty="0"/>
                  <a:t>con relación a </a:t>
                </a:r>
                <a:r>
                  <a:rPr lang="es-ES" sz="2000" dirty="0" smtClean="0"/>
                  <a:t>algún </a:t>
                </a:r>
                <a:r>
                  <a:rPr lang="es-ES" sz="2000" dirty="0"/>
                  <a:t>punto de </a:t>
                </a:r>
                <a:r>
                  <a:rPr lang="es-ES" sz="2000" dirty="0" smtClean="0"/>
                  <a:t>referencia (</a:t>
                </a:r>
                <a14:m>
                  <m:oMath xmlns:m="http://schemas.openxmlformats.org/officeDocument/2006/math">
                    <m:r>
                      <a:rPr lang="es-E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s-ES" sz="2000" dirty="0" smtClean="0"/>
                  <a:t>, rad)</a:t>
                </a:r>
                <a:endParaRPr lang="es-ES" sz="2000" dirty="0"/>
              </a:p>
            </p:txBody>
          </p:sp>
        </mc:Choice>
        <mc:Fallback xmlns="">
          <p:sp>
            <p:nvSpPr>
              <p:cNvPr id="11267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556792"/>
                <a:ext cx="10972800" cy="4310608"/>
              </a:xfrm>
              <a:blipFill>
                <a:blip r:embed="rId2"/>
                <a:stretch>
                  <a:fillRect l="-333" t="-989" r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68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CA26625-5024-41EE-973A-BC69337AF9F0}" type="slidenum">
              <a:rPr lang="es-EC" sz="1200" b="0">
                <a:latin typeface="Arial Black" pitchFamily="34" charset="0"/>
              </a:rPr>
              <a:pPr eaLnBrk="1" hangingPunct="1"/>
              <a:t>11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1269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067B684-E618-4648-B2E2-CFB4B7577136}" type="slidenum">
              <a:rPr lang="es-EC" sz="1200" b="0">
                <a:latin typeface="Arial Black" pitchFamily="34" charset="0"/>
              </a:rPr>
              <a:pPr eaLnBrk="1" hangingPunct="1"/>
              <a:t>110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07523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3600"/>
              <a:t>Medios guiados</a:t>
            </a:r>
            <a:endParaRPr lang="es-EC" sz="3600"/>
          </a:p>
        </p:txBody>
      </p:sp>
      <p:sp>
        <p:nvSpPr>
          <p:cNvPr id="1075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s-ES" sz="2800"/>
              <a:t>Cable de cobre</a:t>
            </a:r>
          </a:p>
          <a:p>
            <a:pPr lvl="1" eaLnBrk="1" hangingPunct="1">
              <a:lnSpc>
                <a:spcPct val="130000"/>
              </a:lnSpc>
            </a:pPr>
            <a:r>
              <a:rPr lang="es-ES" sz="2400"/>
              <a:t>Par trenzado</a:t>
            </a:r>
          </a:p>
          <a:p>
            <a:pPr lvl="2" eaLnBrk="1" hangingPunct="1">
              <a:lnSpc>
                <a:spcPct val="130000"/>
              </a:lnSpc>
            </a:pPr>
            <a:r>
              <a:rPr lang="es-ES" sz="2000"/>
              <a:t>UTP Unshielded Twisted Pair (no apantallado o blindado)</a:t>
            </a:r>
          </a:p>
          <a:p>
            <a:pPr lvl="2" eaLnBrk="1" hangingPunct="1">
              <a:lnSpc>
                <a:spcPct val="130000"/>
              </a:lnSpc>
            </a:pPr>
            <a:r>
              <a:rPr lang="es-ES" sz="2000"/>
              <a:t>STP Shielded Twisted Pair </a:t>
            </a:r>
          </a:p>
          <a:p>
            <a:pPr lvl="1" eaLnBrk="1" hangingPunct="1">
              <a:lnSpc>
                <a:spcPct val="130000"/>
              </a:lnSpc>
            </a:pPr>
            <a:r>
              <a:rPr lang="es-ES" sz="2400"/>
              <a:t>Cable coaxial</a:t>
            </a:r>
          </a:p>
          <a:p>
            <a:pPr eaLnBrk="1" hangingPunct="1">
              <a:lnSpc>
                <a:spcPct val="130000"/>
              </a:lnSpc>
            </a:pPr>
            <a:r>
              <a:rPr lang="es-ES" sz="2800"/>
              <a:t>Fibra óptica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E3AB2E3-F958-4FB3-B53E-E0B4B317D0EE}" type="slidenum">
              <a:rPr lang="es-EC" sz="1200" b="0">
                <a:latin typeface="Arial Black" pitchFamily="34" charset="0"/>
              </a:rPr>
              <a:pPr eaLnBrk="1" hangingPunct="1"/>
              <a:t>111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08547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500615"/>
            <a:ext cx="7776864" cy="597272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9144024" y="2852936"/>
            <a:ext cx="26500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dirty="0" smtClean="0">
                <a:solidFill>
                  <a:srgbClr val="040C28"/>
                </a:solidFill>
                <a:latin typeface="Google Sans"/>
              </a:rPr>
              <a:t>AM 535-1605 kHz</a:t>
            </a:r>
          </a:p>
          <a:p>
            <a:r>
              <a:rPr lang="es-EC" sz="2400" b="0" dirty="0" smtClean="0">
                <a:solidFill>
                  <a:srgbClr val="040C28"/>
                </a:solidFill>
                <a:latin typeface="Google Sans"/>
              </a:rPr>
              <a:t>FM </a:t>
            </a:r>
            <a:r>
              <a:rPr lang="en-US" sz="2400" b="0" dirty="0" smtClean="0"/>
              <a:t>88-108 </a:t>
            </a:r>
            <a:r>
              <a:rPr lang="en-US" sz="2400" b="0" dirty="0"/>
              <a:t>MHz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B87CCF2-DB12-4E55-B4BC-C9396C4ED3F5}" type="slidenum">
              <a:rPr lang="es-EC" sz="1200" b="0">
                <a:latin typeface="Arial Black" pitchFamily="34" charset="0"/>
              </a:rPr>
              <a:pPr eaLnBrk="1" hangingPunct="1"/>
              <a:t>112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09571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095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3600" dirty="0" smtClean="0"/>
              <a:t>2.4.1 </a:t>
            </a:r>
            <a:r>
              <a:rPr lang="es-ES" sz="3600" dirty="0"/>
              <a:t>Par trenzado</a:t>
            </a:r>
          </a:p>
        </p:txBody>
      </p:sp>
      <p:sp>
        <p:nvSpPr>
          <p:cNvPr id="1095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199"/>
            <a:ext cx="10972800" cy="4264025"/>
          </a:xfrm>
        </p:spPr>
        <p:txBody>
          <a:bodyPr/>
          <a:lstStyle/>
          <a:p>
            <a:pPr algn="just" eaLnBrk="1" hangingPunct="1">
              <a:spcAft>
                <a:spcPct val="30000"/>
              </a:spcAft>
            </a:pPr>
            <a:r>
              <a:rPr lang="es-EC" sz="2400" dirty="0" smtClean="0"/>
              <a:t>Es </a:t>
            </a:r>
            <a:r>
              <a:rPr lang="es-EC" sz="2400" dirty="0"/>
              <a:t>uno de los más antiguos y más </a:t>
            </a:r>
            <a:r>
              <a:rPr lang="es-EC" sz="2400" dirty="0" smtClean="0"/>
              <a:t>usados 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C" sz="2400" dirty="0" smtClean="0"/>
              <a:t>Se comenzó a utilizar a finales del S. XIX</a:t>
            </a:r>
            <a:endParaRPr lang="es-EC" sz="2400" dirty="0"/>
          </a:p>
          <a:p>
            <a:pPr algn="just" eaLnBrk="1" hangingPunct="1">
              <a:spcAft>
                <a:spcPct val="30000"/>
              </a:spcAft>
            </a:pPr>
            <a:r>
              <a:rPr lang="es-EC" sz="2400" dirty="0"/>
              <a:t>2 alambres de cobre aislados </a:t>
            </a:r>
            <a:r>
              <a:rPr lang="es-EC" sz="2400" dirty="0" smtClean="0"/>
              <a:t>de 1 </a:t>
            </a:r>
            <a:r>
              <a:rPr lang="es-EC" sz="2400" dirty="0"/>
              <a:t>mm de </a:t>
            </a:r>
            <a:r>
              <a:rPr lang="es-EC" sz="2400" dirty="0" smtClean="0"/>
              <a:t>grosor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C" sz="2400" dirty="0" smtClean="0"/>
              <a:t>Trenzados </a:t>
            </a:r>
            <a:r>
              <a:rPr lang="es-EC" sz="2400" dirty="0"/>
              <a:t>helicoidalmente para evitar que dos alambres paralelos se comporten como </a:t>
            </a:r>
            <a:r>
              <a:rPr lang="es-EC" sz="2400" b="1" dirty="0"/>
              <a:t>antena</a:t>
            </a:r>
            <a:r>
              <a:rPr lang="es-EC" sz="2400" b="1" baseline="30000" dirty="0"/>
              <a:t>1</a:t>
            </a:r>
            <a:endParaRPr lang="es-EC" sz="2400" dirty="0"/>
          </a:p>
          <a:p>
            <a:pPr algn="just" eaLnBrk="1" hangingPunct="1">
              <a:spcAft>
                <a:spcPct val="30000"/>
              </a:spcAft>
            </a:pPr>
            <a:r>
              <a:rPr lang="es-EC" sz="2400" dirty="0"/>
              <a:t>Aplicación más común: sistema telefónico.  Recorre varios km </a:t>
            </a:r>
            <a:r>
              <a:rPr lang="es-EC" sz="2400" dirty="0" smtClean="0"/>
              <a:t>desde el hogar u oficina hasta </a:t>
            </a:r>
            <a:r>
              <a:rPr lang="es-EC" sz="2400" dirty="0"/>
              <a:t>la compañía </a:t>
            </a:r>
            <a:r>
              <a:rPr lang="es-EC" sz="2400" dirty="0" smtClean="0"/>
              <a:t>telefónica</a:t>
            </a:r>
            <a:endParaRPr lang="es-EC" sz="2400" dirty="0"/>
          </a:p>
          <a:p>
            <a:pPr algn="just" eaLnBrk="1" hangingPunct="1">
              <a:spcAft>
                <a:spcPct val="30000"/>
              </a:spcAft>
              <a:buFont typeface="Wingdings" pitchFamily="2" charset="2"/>
              <a:buNone/>
            </a:pPr>
            <a:r>
              <a:rPr lang="es-EC" sz="2000" dirty="0" smtClean="0"/>
              <a:t>1 </a:t>
            </a:r>
            <a:r>
              <a:rPr lang="es-EC" sz="2000" dirty="0"/>
              <a:t>Antena: dispositivo capaz de recibir y emitir ondas electromagnéticas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E805826-4499-471F-9354-CDD48D8C7DE1}" type="slidenum">
              <a:rPr lang="es-EC" sz="1200" b="0">
                <a:latin typeface="Arial Black" pitchFamily="34" charset="0"/>
              </a:rPr>
              <a:pPr eaLnBrk="1" hangingPunct="1"/>
              <a:t>113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10595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11059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2919414"/>
            <a:ext cx="842010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C1C1E3F-32C7-4425-866B-B5F8185AE5D0}" type="slidenum">
              <a:rPr lang="es-EC" sz="1200" b="0">
                <a:latin typeface="Arial Black" pitchFamily="34" charset="0"/>
              </a:rPr>
              <a:pPr eaLnBrk="1" hangingPunct="1"/>
              <a:t>114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11619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116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C" smtClean="0"/>
          </a:p>
        </p:txBody>
      </p:sp>
      <p:sp>
        <p:nvSpPr>
          <p:cNvPr id="1116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5400" y="1879181"/>
            <a:ext cx="9515400" cy="4824413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spcAft>
                <a:spcPct val="20000"/>
              </a:spcAft>
            </a:pPr>
            <a:r>
              <a:rPr lang="es-EC" sz="2800"/>
              <a:t>Usado para transmisión  analógica y  digital</a:t>
            </a:r>
          </a:p>
          <a:p>
            <a:pPr algn="just" eaLnBrk="1" hangingPunct="1">
              <a:lnSpc>
                <a:spcPct val="80000"/>
              </a:lnSpc>
              <a:spcAft>
                <a:spcPct val="20000"/>
              </a:spcAft>
            </a:pPr>
            <a:r>
              <a:rPr lang="es-EC" sz="2800" dirty="0"/>
              <a:t>El </a:t>
            </a:r>
            <a:r>
              <a:rPr lang="es-EC" sz="2800" b="1" dirty="0"/>
              <a:t>B</a:t>
            </a:r>
            <a:r>
              <a:rPr lang="es-EC" sz="2800" dirty="0"/>
              <a:t> depende de:</a:t>
            </a:r>
          </a:p>
          <a:p>
            <a:pPr lvl="1" algn="just" eaLnBrk="1" hangingPunct="1">
              <a:lnSpc>
                <a:spcPct val="80000"/>
              </a:lnSpc>
              <a:spcAft>
                <a:spcPct val="20000"/>
              </a:spcAft>
            </a:pPr>
            <a:r>
              <a:rPr lang="es-EC" sz="2400" dirty="0"/>
              <a:t>tipo de trenzado </a:t>
            </a:r>
          </a:p>
          <a:p>
            <a:pPr lvl="1" algn="just" eaLnBrk="1" hangingPunct="1">
              <a:lnSpc>
                <a:spcPct val="80000"/>
              </a:lnSpc>
              <a:spcAft>
                <a:spcPct val="20000"/>
              </a:spcAft>
            </a:pPr>
            <a:r>
              <a:rPr lang="es-EC" sz="2400" dirty="0"/>
              <a:t>grosor del cable</a:t>
            </a:r>
          </a:p>
          <a:p>
            <a:pPr lvl="1" algn="just" eaLnBrk="1" hangingPunct="1">
              <a:lnSpc>
                <a:spcPct val="80000"/>
              </a:lnSpc>
              <a:spcAft>
                <a:spcPct val="20000"/>
              </a:spcAft>
            </a:pPr>
            <a:r>
              <a:rPr lang="es-EC" sz="2400" dirty="0"/>
              <a:t> distancia</a:t>
            </a:r>
          </a:p>
          <a:p>
            <a:pPr lvl="1" algn="just" eaLnBrk="1" hangingPunct="1">
              <a:lnSpc>
                <a:spcPct val="80000"/>
              </a:lnSpc>
              <a:spcAft>
                <a:spcPct val="20000"/>
              </a:spcAft>
            </a:pPr>
            <a:r>
              <a:rPr lang="es-EC" sz="2400" dirty="0"/>
              <a:t>apantallado</a:t>
            </a:r>
          </a:p>
          <a:p>
            <a:pPr algn="just" eaLnBrk="1" hangingPunct="1">
              <a:lnSpc>
                <a:spcPct val="80000"/>
              </a:lnSpc>
              <a:spcAft>
                <a:spcPct val="20000"/>
              </a:spcAft>
            </a:pPr>
            <a:r>
              <a:rPr lang="es-EC" sz="2800" dirty="0"/>
              <a:t>Fácil instalación y mantenimiento</a:t>
            </a:r>
          </a:p>
          <a:p>
            <a:pPr algn="just" eaLnBrk="1" hangingPunct="1">
              <a:lnSpc>
                <a:spcPct val="80000"/>
              </a:lnSpc>
              <a:spcAft>
                <a:spcPct val="20000"/>
              </a:spcAft>
            </a:pPr>
            <a:r>
              <a:rPr lang="es-EC" sz="2800" dirty="0"/>
              <a:t>Bajo costo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8C7D071-92A8-48C0-9FA1-026829934866}" type="slidenum">
              <a:rPr lang="es-EC" sz="1200" b="0">
                <a:latin typeface="Arial Black" pitchFamily="34" charset="0"/>
              </a:rPr>
              <a:pPr eaLnBrk="1" hangingPunct="1"/>
              <a:t>115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12643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126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C" smtClean="0"/>
          </a:p>
        </p:txBody>
      </p:sp>
      <p:sp>
        <p:nvSpPr>
          <p:cNvPr id="1126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10972800" cy="4471988"/>
          </a:xfrm>
        </p:spPr>
        <p:txBody>
          <a:bodyPr/>
          <a:lstStyle/>
          <a:p>
            <a:pPr algn="just" eaLnBrk="1" hangingPunct="1">
              <a:lnSpc>
                <a:spcPct val="120000"/>
              </a:lnSpc>
            </a:pPr>
            <a:r>
              <a:rPr lang="es-EC" sz="2800" dirty="0"/>
              <a:t>Tipos de cables de par trenzado:</a:t>
            </a:r>
          </a:p>
          <a:p>
            <a:pPr lvl="1" algn="just" eaLnBrk="1" hangingPunct="1">
              <a:lnSpc>
                <a:spcPct val="120000"/>
              </a:lnSpc>
            </a:pPr>
            <a:r>
              <a:rPr lang="es-EC" sz="2400" dirty="0"/>
              <a:t>No blindado. </a:t>
            </a:r>
            <a:r>
              <a:rPr lang="es-EC" sz="2400" dirty="0">
                <a:solidFill>
                  <a:srgbClr val="0000FF"/>
                </a:solidFill>
              </a:rPr>
              <a:t>UTP</a:t>
            </a:r>
            <a:r>
              <a:rPr lang="es-EC" sz="2400" dirty="0"/>
              <a:t> </a:t>
            </a:r>
            <a:r>
              <a:rPr lang="es-EC" sz="2400" dirty="0" err="1"/>
              <a:t>Unshielded</a:t>
            </a:r>
            <a:r>
              <a:rPr lang="es-EC" sz="2400" dirty="0"/>
              <a:t> </a:t>
            </a:r>
            <a:r>
              <a:rPr lang="es-EC" sz="2400" dirty="0" err="1"/>
              <a:t>Twisted</a:t>
            </a:r>
            <a:r>
              <a:rPr lang="es-EC" sz="2400" dirty="0"/>
              <a:t> </a:t>
            </a:r>
            <a:r>
              <a:rPr lang="es-EC" sz="2400" dirty="0" err="1"/>
              <a:t>Pair</a:t>
            </a:r>
            <a:endParaRPr lang="es-EC" sz="2400" dirty="0"/>
          </a:p>
          <a:p>
            <a:pPr lvl="1" algn="just" eaLnBrk="1" hangingPunct="1">
              <a:lnSpc>
                <a:spcPct val="120000"/>
              </a:lnSpc>
            </a:pPr>
            <a:r>
              <a:rPr lang="es-EC" sz="2400" dirty="0" smtClean="0">
                <a:solidFill>
                  <a:srgbClr val="0000FF"/>
                </a:solidFill>
              </a:rPr>
              <a:t>FTP</a:t>
            </a:r>
            <a:r>
              <a:rPr lang="es-EC" sz="2400" dirty="0" smtClean="0"/>
              <a:t> </a:t>
            </a:r>
            <a:r>
              <a:rPr lang="es-EC" sz="2400" dirty="0" err="1"/>
              <a:t>Foiled</a:t>
            </a:r>
            <a:r>
              <a:rPr lang="es-EC" sz="2400" dirty="0"/>
              <a:t> </a:t>
            </a:r>
            <a:r>
              <a:rPr lang="es-EC" sz="2400" dirty="0" err="1"/>
              <a:t>Twisted</a:t>
            </a:r>
            <a:r>
              <a:rPr lang="es-EC" sz="2400" dirty="0"/>
              <a:t> </a:t>
            </a:r>
            <a:r>
              <a:rPr lang="es-EC" sz="2400" dirty="0" err="1"/>
              <a:t>Pair</a:t>
            </a:r>
            <a:r>
              <a:rPr lang="es-EC" sz="2400" dirty="0"/>
              <a:t>. Un blindaje con papel aluminio para todos los pares al mismo tiempo</a:t>
            </a:r>
          </a:p>
          <a:p>
            <a:pPr lvl="1" algn="just" eaLnBrk="1" hangingPunct="1">
              <a:lnSpc>
                <a:spcPct val="120000"/>
              </a:lnSpc>
            </a:pPr>
            <a:r>
              <a:rPr lang="es-EC" sz="2400" dirty="0" smtClean="0">
                <a:solidFill>
                  <a:srgbClr val="0000FF"/>
                </a:solidFill>
              </a:rPr>
              <a:t>SSTP</a:t>
            </a:r>
            <a:r>
              <a:rPr lang="es-EC" sz="2400" dirty="0" smtClean="0"/>
              <a:t> </a:t>
            </a:r>
            <a:r>
              <a:rPr lang="es-EC" sz="2400" dirty="0" err="1"/>
              <a:t>Shielded</a:t>
            </a:r>
            <a:r>
              <a:rPr lang="es-EC" sz="2400" dirty="0"/>
              <a:t> </a:t>
            </a:r>
            <a:r>
              <a:rPr lang="es-EC" sz="2400" dirty="0" err="1" smtClean="0"/>
              <a:t>Screen</a:t>
            </a:r>
            <a:r>
              <a:rPr lang="es-EC" sz="2400" dirty="0" smtClean="0"/>
              <a:t> </a:t>
            </a:r>
            <a:r>
              <a:rPr lang="es-EC" sz="2400" dirty="0" err="1" smtClean="0"/>
              <a:t>Twisted</a:t>
            </a:r>
            <a:r>
              <a:rPr lang="es-EC" sz="2400" dirty="0" smtClean="0"/>
              <a:t> </a:t>
            </a:r>
            <a:r>
              <a:rPr lang="es-EC" sz="2400" dirty="0" err="1"/>
              <a:t>Pair</a:t>
            </a:r>
            <a:r>
              <a:rPr lang="es-EC" sz="2400" dirty="0"/>
              <a:t>. </a:t>
            </a:r>
            <a:r>
              <a:rPr lang="es-EC" sz="2400" dirty="0" smtClean="0"/>
              <a:t>Par trenzado apantallado blindado (IBM</a:t>
            </a:r>
            <a:r>
              <a:rPr lang="es-EC" sz="2400" dirty="0"/>
              <a:t>). Pantalla individual para cada par trenzado</a:t>
            </a:r>
          </a:p>
          <a:p>
            <a:pPr lvl="1" algn="just" eaLnBrk="1" hangingPunct="1">
              <a:lnSpc>
                <a:spcPct val="120000"/>
              </a:lnSpc>
            </a:pPr>
            <a:endParaRPr lang="es-EC" sz="2400" dirty="0"/>
          </a:p>
          <a:p>
            <a:pPr lvl="1" algn="just" eaLnBrk="1" hangingPunct="1">
              <a:lnSpc>
                <a:spcPct val="120000"/>
              </a:lnSpc>
            </a:pPr>
            <a:r>
              <a:rPr lang="es-EC" sz="2400" dirty="0"/>
              <a:t>El conector RJ-45 para FTP y </a:t>
            </a:r>
            <a:r>
              <a:rPr lang="es-EC" sz="2400" dirty="0" smtClean="0"/>
              <a:t>SSTP </a:t>
            </a:r>
            <a:r>
              <a:rPr lang="es-EC" sz="2400" dirty="0"/>
              <a:t>también </a:t>
            </a:r>
            <a:r>
              <a:rPr lang="es-EC" sz="2400" dirty="0" smtClean="0"/>
              <a:t>es apantallado</a:t>
            </a:r>
            <a:endParaRPr lang="es-EC" sz="2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2724" r="10408"/>
          <a:stretch/>
        </p:blipFill>
        <p:spPr>
          <a:xfrm>
            <a:off x="9624391" y="5326591"/>
            <a:ext cx="2016225" cy="9186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957ADA1-1725-443C-BCBF-167A92CED808}" type="slidenum">
              <a:rPr lang="es-EC" sz="1200" b="0">
                <a:latin typeface="Arial Black" pitchFamily="34" charset="0"/>
              </a:rPr>
              <a:pPr eaLnBrk="1" hangingPunct="1"/>
              <a:t>116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14691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844824"/>
            <a:ext cx="9792301" cy="33123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10518A0-82C6-4D31-977A-29A7F8B8B9C8}" type="slidenum">
              <a:rPr lang="es-EC" smtClean="0"/>
              <a:pPr>
                <a:defRPr/>
              </a:pPr>
              <a:t>117</a:t>
            </a:fld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80" y="615435"/>
            <a:ext cx="10107488" cy="569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7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Fabricación de cable UTP (</a:t>
            </a:r>
            <a:r>
              <a:rPr lang="es-ES" dirty="0" smtClean="0">
                <a:hlinkClick r:id="rId2" action="ppaction://hlinkfile"/>
              </a:rPr>
              <a:t>video en Internet</a:t>
            </a:r>
            <a:r>
              <a:rPr lang="es-ES" dirty="0" smtClean="0"/>
              <a:t>)</a:t>
            </a:r>
            <a:endParaRPr lang="es-EC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10518A0-82C6-4D31-977A-29A7F8B8B9C8}" type="slidenum">
              <a:rPr lang="es-EC" smtClean="0"/>
              <a:pPr>
                <a:defRPr/>
              </a:pPr>
              <a:t>118</a:t>
            </a:fld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7579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4920855-E805-4827-98F8-45A487EA1C39}" type="slidenum">
              <a:rPr lang="es-EC" sz="1200" b="0">
                <a:latin typeface="Arial Black" pitchFamily="34" charset="0"/>
              </a:rPr>
              <a:pPr eaLnBrk="1" hangingPunct="1"/>
              <a:t>119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15715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157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C" sz="3600" dirty="0" smtClean="0"/>
              <a:t>2.4.2 </a:t>
            </a:r>
            <a:r>
              <a:rPr lang="es-EC" sz="3600" dirty="0"/>
              <a:t>Cable coaxial</a:t>
            </a:r>
          </a:p>
        </p:txBody>
      </p:sp>
      <p:sp>
        <p:nvSpPr>
          <p:cNvPr id="1157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199"/>
            <a:ext cx="10972800" cy="4264025"/>
          </a:xfrm>
        </p:spPr>
        <p:txBody>
          <a:bodyPr/>
          <a:lstStyle/>
          <a:p>
            <a:pPr algn="just" eaLnBrk="1" hangingPunct="1">
              <a:lnSpc>
                <a:spcPct val="120000"/>
              </a:lnSpc>
            </a:pPr>
            <a:r>
              <a:rPr lang="es-EC" sz="2400" dirty="0" smtClean="0"/>
              <a:t>Se comenzó a utilizar en la década de 1920</a:t>
            </a:r>
          </a:p>
          <a:p>
            <a:pPr algn="just" eaLnBrk="1" hangingPunct="1">
              <a:lnSpc>
                <a:spcPct val="120000"/>
              </a:lnSpc>
            </a:pPr>
            <a:r>
              <a:rPr lang="es-EC" sz="2400" dirty="0" smtClean="0"/>
              <a:t>Inicialmente utilizado para transmisiones de radio, telegrafía y telefonía</a:t>
            </a:r>
          </a:p>
          <a:p>
            <a:pPr algn="just" eaLnBrk="1" hangingPunct="1">
              <a:lnSpc>
                <a:spcPct val="120000"/>
              </a:lnSpc>
            </a:pPr>
            <a:r>
              <a:rPr lang="es-EC" sz="2400" dirty="0" smtClean="0"/>
              <a:t>Mejor </a:t>
            </a:r>
            <a:r>
              <a:rPr lang="es-EC" sz="2400" dirty="0"/>
              <a:t>blindaje</a:t>
            </a:r>
          </a:p>
          <a:p>
            <a:pPr algn="just" eaLnBrk="1" hangingPunct="1">
              <a:lnSpc>
                <a:spcPct val="120000"/>
              </a:lnSpc>
            </a:pPr>
            <a:r>
              <a:rPr lang="es-EC" sz="2400" dirty="0"/>
              <a:t>Excelente inmunidad al </a:t>
            </a:r>
            <a:r>
              <a:rPr lang="es-EC" sz="2400" dirty="0" smtClean="0"/>
              <a:t>ruido debido a su estructura</a:t>
            </a:r>
            <a:endParaRPr lang="es-EC" sz="2400" dirty="0"/>
          </a:p>
          <a:p>
            <a:pPr algn="just" eaLnBrk="1" hangingPunct="1">
              <a:lnSpc>
                <a:spcPct val="120000"/>
              </a:lnSpc>
            </a:pPr>
            <a:r>
              <a:rPr lang="es-EC" sz="2400" dirty="0"/>
              <a:t>Mayor </a:t>
            </a:r>
            <a:r>
              <a:rPr lang="es-EC" sz="2400" b="1" dirty="0"/>
              <a:t>B</a:t>
            </a:r>
            <a:r>
              <a:rPr lang="es-EC" sz="2400" dirty="0"/>
              <a:t>. Hasta 1 GHz</a:t>
            </a:r>
          </a:p>
          <a:p>
            <a:pPr algn="just" eaLnBrk="1" hangingPunct="1">
              <a:lnSpc>
                <a:spcPct val="120000"/>
              </a:lnSpc>
            </a:pPr>
            <a:r>
              <a:rPr lang="es-EC" sz="2400" dirty="0"/>
              <a:t>Tramos más largos</a:t>
            </a:r>
          </a:p>
          <a:p>
            <a:pPr algn="just" eaLnBrk="1" hangingPunct="1">
              <a:lnSpc>
                <a:spcPct val="120000"/>
              </a:lnSpc>
            </a:pPr>
            <a:r>
              <a:rPr lang="es-EC" sz="2400" dirty="0"/>
              <a:t>Mayores </a:t>
            </a:r>
            <a:r>
              <a:rPr lang="es-EC" sz="2400" dirty="0" smtClean="0"/>
              <a:t>velocidades bps</a:t>
            </a:r>
            <a:endParaRPr lang="es-EC" sz="2400" dirty="0"/>
          </a:p>
          <a:p>
            <a:pPr algn="just" eaLnBrk="1" hangingPunct="1">
              <a:lnSpc>
                <a:spcPct val="120000"/>
              </a:lnSpc>
            </a:pPr>
            <a:r>
              <a:rPr lang="es-EC" sz="2400" dirty="0"/>
              <a:t>Para transmisión analógica y digital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smtClean="0"/>
          </a:p>
        </p:txBody>
      </p:sp>
      <p:sp>
        <p:nvSpPr>
          <p:cNvPr id="12291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s-ES" sz="2400" dirty="0"/>
              <a:t>Una señal puede representarse </a:t>
            </a:r>
            <a:r>
              <a:rPr lang="es-ES" sz="2400" dirty="0" smtClean="0"/>
              <a:t>de tres </a:t>
            </a:r>
            <a:r>
              <a:rPr lang="es-ES" sz="2400" dirty="0"/>
              <a:t>maneras:</a:t>
            </a:r>
          </a:p>
          <a:p>
            <a:pPr lvl="1" algn="just">
              <a:lnSpc>
                <a:spcPct val="150000"/>
              </a:lnSpc>
            </a:pPr>
            <a:r>
              <a:rPr lang="es-ES" sz="2000" dirty="0"/>
              <a:t>En función del </a:t>
            </a:r>
            <a:r>
              <a:rPr lang="es-ES" sz="2000" dirty="0" smtClean="0"/>
              <a:t>tiempo</a:t>
            </a:r>
            <a:endParaRPr lang="es-ES" sz="2000" dirty="0"/>
          </a:p>
          <a:p>
            <a:pPr lvl="1" algn="just">
              <a:lnSpc>
                <a:spcPct val="150000"/>
              </a:lnSpc>
            </a:pPr>
            <a:r>
              <a:rPr lang="es-ES" sz="2000" dirty="0"/>
              <a:t>En función </a:t>
            </a:r>
            <a:r>
              <a:rPr lang="es-ES" sz="2000" dirty="0" smtClean="0"/>
              <a:t>del espacio</a:t>
            </a:r>
            <a:endParaRPr lang="es-ES" sz="2000" dirty="0"/>
          </a:p>
          <a:p>
            <a:pPr lvl="1" algn="just">
              <a:lnSpc>
                <a:spcPct val="150000"/>
              </a:lnSpc>
            </a:pPr>
            <a:r>
              <a:rPr lang="es-ES" sz="2000" dirty="0"/>
              <a:t>Si es periódica, en función de la </a:t>
            </a:r>
            <a:r>
              <a:rPr lang="es-ES" sz="2000" dirty="0" smtClean="0"/>
              <a:t>frecuencia</a:t>
            </a:r>
            <a:endParaRPr lang="es-ES" sz="2000" dirty="0"/>
          </a:p>
        </p:txBody>
      </p:sp>
      <p:sp>
        <p:nvSpPr>
          <p:cNvPr id="12292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1559A11-D342-4271-B419-5D59B9877133}" type="slidenum">
              <a:rPr lang="es-EC" sz="1200" b="0">
                <a:latin typeface="Arial Black" pitchFamily="34" charset="0"/>
              </a:rPr>
              <a:pPr eaLnBrk="1" hangingPunct="1"/>
              <a:t>12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2293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E79AB8B-2BDC-4906-9A1B-40F399FB6D11}" type="slidenum">
              <a:rPr lang="es-EC" sz="1200" b="0">
                <a:latin typeface="Arial Black" pitchFamily="34" charset="0"/>
              </a:rPr>
              <a:pPr eaLnBrk="1" hangingPunct="1"/>
              <a:t>120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16739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167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C" sz="3600"/>
              <a:t>Tipos de cable coaxial</a:t>
            </a:r>
          </a:p>
        </p:txBody>
      </p:sp>
      <p:sp>
        <p:nvSpPr>
          <p:cNvPr id="1167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10972800" cy="4256088"/>
          </a:xfrm>
        </p:spPr>
        <p:txBody>
          <a:bodyPr/>
          <a:lstStyle/>
          <a:p>
            <a:pPr algn="just" eaLnBrk="1" hangingPunct="1"/>
            <a:r>
              <a:rPr lang="es-EC" sz="2800" dirty="0">
                <a:solidFill>
                  <a:srgbClr val="FF0066"/>
                </a:solidFill>
              </a:rPr>
              <a:t>50</a:t>
            </a:r>
            <a:r>
              <a:rPr lang="es-EC" sz="2800" dirty="0"/>
              <a:t> ohmios: transmisión </a:t>
            </a:r>
            <a:r>
              <a:rPr lang="es-EC" sz="2800" dirty="0" smtClean="0"/>
              <a:t>digital</a:t>
            </a:r>
            <a:endParaRPr lang="es-EC" sz="2800" dirty="0"/>
          </a:p>
          <a:p>
            <a:pPr algn="just" eaLnBrk="1" hangingPunct="1"/>
            <a:r>
              <a:rPr lang="es-EC" sz="2800" dirty="0">
                <a:solidFill>
                  <a:srgbClr val="FF0066"/>
                </a:solidFill>
              </a:rPr>
              <a:t>75</a:t>
            </a:r>
            <a:r>
              <a:rPr lang="es-EC" sz="2800" dirty="0"/>
              <a:t> ohmios: </a:t>
            </a:r>
          </a:p>
          <a:p>
            <a:pPr lvl="1" algn="just" eaLnBrk="1" hangingPunct="1"/>
            <a:r>
              <a:rPr lang="es-EC" sz="2400" dirty="0"/>
              <a:t>transmisión </a:t>
            </a:r>
            <a:r>
              <a:rPr lang="es-EC" sz="2400" dirty="0" smtClean="0"/>
              <a:t>analógica </a:t>
            </a:r>
            <a:endParaRPr lang="es-EC" sz="2400" dirty="0"/>
          </a:p>
          <a:p>
            <a:pPr lvl="1" algn="just" eaLnBrk="1" hangingPunct="1"/>
            <a:r>
              <a:rPr lang="es-EC" sz="2400" dirty="0"/>
              <a:t>TV </a:t>
            </a:r>
            <a:r>
              <a:rPr lang="es-EC" sz="2400" dirty="0" smtClean="0"/>
              <a:t>cable </a:t>
            </a:r>
            <a:endParaRPr lang="es-EC" sz="2400" dirty="0"/>
          </a:p>
          <a:p>
            <a:pPr lvl="1" algn="just" eaLnBrk="1" hangingPunct="1"/>
            <a:r>
              <a:rPr lang="es-EC" sz="2400" dirty="0"/>
              <a:t>Internet por cable (cable módem</a:t>
            </a:r>
            <a:r>
              <a:rPr lang="es-EC" sz="2400" dirty="0" smtClean="0"/>
              <a:t>)</a:t>
            </a:r>
            <a:endParaRPr lang="es-EC" sz="2400" dirty="0"/>
          </a:p>
          <a:p>
            <a:pPr lvl="1" algn="just" eaLnBrk="1" hangingPunct="1"/>
            <a:r>
              <a:rPr lang="es-EC" sz="2400" dirty="0" smtClean="0"/>
              <a:t>MAN</a:t>
            </a:r>
            <a:endParaRPr lang="es-EC" sz="2400" dirty="0"/>
          </a:p>
          <a:p>
            <a:pPr algn="just" eaLnBrk="1" hangingPunct="1"/>
            <a:endParaRPr lang="es-EC" sz="2800" dirty="0"/>
          </a:p>
          <a:p>
            <a:pPr algn="just" eaLnBrk="1" hangingPunct="1"/>
            <a:r>
              <a:rPr lang="es-EC" sz="2400" dirty="0"/>
              <a:t>Fue </a:t>
            </a:r>
            <a:r>
              <a:rPr lang="es-EC" sz="2400" dirty="0" smtClean="0"/>
              <a:t>muy usado </a:t>
            </a:r>
            <a:r>
              <a:rPr lang="es-EC" sz="2400" dirty="0"/>
              <a:t>en </a:t>
            </a:r>
            <a:r>
              <a:rPr lang="es-EC" sz="2400" dirty="0" smtClean="0"/>
              <a:t>telefonía de </a:t>
            </a:r>
            <a:r>
              <a:rPr lang="es-EC" sz="2400" dirty="0"/>
              <a:t>larga distancia. Hoy se usa fibra </a:t>
            </a:r>
            <a:r>
              <a:rPr lang="es-EC" sz="2400" dirty="0" smtClean="0"/>
              <a:t>óptica</a:t>
            </a:r>
            <a:endParaRPr lang="es-EC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1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321AFB-CF0B-4EB8-98DF-09C231527B81}" type="slidenum">
              <a:rPr lang="es-EC" smtClean="0"/>
              <a:pPr>
                <a:defRPr/>
              </a:pPr>
              <a:t>121</a:t>
            </a:fld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778" y="1041999"/>
            <a:ext cx="3915243" cy="273630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298" y="1041999"/>
            <a:ext cx="4221529" cy="273260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680" y="4221088"/>
            <a:ext cx="5455555" cy="203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5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10518A0-82C6-4D31-977A-29A7F8B8B9C8}" type="slidenum">
              <a:rPr lang="es-EC" smtClean="0"/>
              <a:pPr>
                <a:defRPr/>
              </a:pPr>
              <a:t>122</a:t>
            </a:fld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 bwMode="auto">
          <a:xfrm>
            <a:off x="11712624" y="6381328"/>
            <a:ext cx="152872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60000"/>
                <a:lumOff val="40000"/>
              </a:schemeClr>
            </a:solidFill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84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19BFE56-61ED-4D30-A941-EEBAFA533560}" type="slidenum">
              <a:rPr lang="es-EC" sz="1200" b="0">
                <a:latin typeface="Arial Black" pitchFamily="34" charset="0"/>
              </a:rPr>
              <a:pPr eaLnBrk="1" hangingPunct="1"/>
              <a:t>123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18787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187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C" sz="3200" dirty="0" smtClean="0"/>
              <a:t>2.4.3 </a:t>
            </a:r>
            <a:r>
              <a:rPr lang="es-EC" sz="3200" dirty="0"/>
              <a:t>Fibra óptica</a:t>
            </a:r>
          </a:p>
        </p:txBody>
      </p:sp>
      <p:sp>
        <p:nvSpPr>
          <p:cNvPr id="1187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10972800" cy="4471988"/>
          </a:xfrm>
        </p:spPr>
        <p:txBody>
          <a:bodyPr/>
          <a:lstStyle/>
          <a:p>
            <a:pPr algn="just" eaLnBrk="1" hangingPunct="1">
              <a:spcAft>
                <a:spcPct val="30000"/>
              </a:spcAft>
            </a:pPr>
            <a:r>
              <a:rPr lang="es-EC" sz="2400" b="1" dirty="0"/>
              <a:t>C</a:t>
            </a:r>
            <a:r>
              <a:rPr lang="es-EC" sz="2400" dirty="0"/>
              <a:t> 50 </a:t>
            </a:r>
            <a:r>
              <a:rPr lang="es-EC" sz="2400" dirty="0" err="1"/>
              <a:t>Tbps</a:t>
            </a:r>
            <a:endParaRPr lang="es-EC" sz="2400" dirty="0"/>
          </a:p>
          <a:p>
            <a:pPr algn="just" eaLnBrk="1" hangingPunct="1">
              <a:spcAft>
                <a:spcPct val="30000"/>
              </a:spcAft>
            </a:pPr>
            <a:r>
              <a:rPr lang="es-EC" sz="2400" dirty="0"/>
              <a:t>Límite práctico de señalización actual es 10 </a:t>
            </a:r>
            <a:r>
              <a:rPr lang="es-EC" sz="2400" dirty="0" err="1"/>
              <a:t>Gbps</a:t>
            </a:r>
            <a:r>
              <a:rPr lang="es-EC" sz="2400" dirty="0"/>
              <a:t> (100 </a:t>
            </a:r>
            <a:r>
              <a:rPr lang="es-EC" sz="2400" dirty="0" err="1"/>
              <a:t>Gbps</a:t>
            </a:r>
            <a:r>
              <a:rPr lang="es-EC" sz="2400" dirty="0"/>
              <a:t> en laboratorio)</a:t>
            </a:r>
          </a:p>
          <a:p>
            <a:pPr lvl="1" algn="just" eaLnBrk="1" hangingPunct="1">
              <a:spcAft>
                <a:spcPct val="30000"/>
              </a:spcAft>
            </a:pPr>
            <a:r>
              <a:rPr lang="es-EC" sz="2000" dirty="0"/>
              <a:t>I</a:t>
            </a:r>
            <a:r>
              <a:rPr lang="es-EC" sz="2000" dirty="0" smtClean="0"/>
              <a:t>ncapacidad </a:t>
            </a:r>
            <a:r>
              <a:rPr lang="es-EC" sz="2000" dirty="0"/>
              <a:t>de </a:t>
            </a:r>
            <a:r>
              <a:rPr lang="es-EC" sz="2000" dirty="0">
                <a:solidFill>
                  <a:srgbClr val="FF0066"/>
                </a:solidFill>
              </a:rPr>
              <a:t>convertir</a:t>
            </a:r>
            <a:r>
              <a:rPr lang="es-EC" sz="2000" dirty="0"/>
              <a:t> con más rapidez las señales eléctricas a </a:t>
            </a:r>
            <a:r>
              <a:rPr lang="es-EC" sz="2000" dirty="0" smtClean="0"/>
              <a:t>ópticas y viceversa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S" sz="2400" dirty="0" smtClean="0"/>
              <a:t>Fabricación (</a:t>
            </a:r>
            <a:r>
              <a:rPr lang="es-ES" sz="2400" dirty="0" smtClean="0">
                <a:hlinkClick r:id="rId2" action="ppaction://hlinkfile"/>
              </a:rPr>
              <a:t>video</a:t>
            </a:r>
            <a:r>
              <a:rPr lang="es-ES" sz="2400" dirty="0">
                <a:hlinkClick r:id="rId2" action="ppaction://hlinkfile"/>
              </a:rPr>
              <a:t> </a:t>
            </a:r>
            <a:r>
              <a:rPr lang="es-ES" sz="2400" dirty="0" smtClean="0">
                <a:hlinkClick r:id="rId2" action="ppaction://hlinkfile"/>
              </a:rPr>
              <a:t>en internet</a:t>
            </a:r>
            <a:r>
              <a:rPr lang="es-ES" sz="2400" dirty="0" smtClean="0"/>
              <a:t>)</a:t>
            </a:r>
            <a:endParaRPr lang="es-EC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A3DBE3C-6AFB-46F4-B34C-81491597FC70}" type="slidenum">
              <a:rPr lang="es-EC" sz="1200" b="0">
                <a:latin typeface="Arial Black" pitchFamily="34" charset="0"/>
              </a:rPr>
              <a:pPr eaLnBrk="1" hangingPunct="1"/>
              <a:t>124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20835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208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C" sz="3200" dirty="0" smtClean="0"/>
              <a:t>Componentes del sistema de transmisión unidireccional</a:t>
            </a:r>
          </a:p>
        </p:txBody>
      </p:sp>
      <p:sp>
        <p:nvSpPr>
          <p:cNvPr id="1208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4046240" cy="4400550"/>
          </a:xfrm>
        </p:spPr>
        <p:txBody>
          <a:bodyPr/>
          <a:lstStyle/>
          <a:p>
            <a:pPr algn="just" eaLnBrk="1" hangingPunct="1">
              <a:lnSpc>
                <a:spcPct val="120000"/>
              </a:lnSpc>
              <a:spcAft>
                <a:spcPct val="30000"/>
              </a:spcAft>
            </a:pPr>
            <a:r>
              <a:rPr lang="es-EC" sz="2400" dirty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Medio de transmisión</a:t>
            </a:r>
            <a:r>
              <a:rPr lang="es-EC" sz="2400" dirty="0"/>
              <a:t>: </a:t>
            </a:r>
            <a:endParaRPr lang="es-EC" sz="2400" dirty="0" smtClean="0"/>
          </a:p>
          <a:p>
            <a:pPr algn="just" eaLnBrk="1" hangingPunct="1">
              <a:lnSpc>
                <a:spcPct val="120000"/>
              </a:lnSpc>
              <a:spcAft>
                <a:spcPct val="30000"/>
              </a:spcAft>
            </a:pPr>
            <a:r>
              <a:rPr lang="es-EC" sz="2400" dirty="0" smtClean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Fuente </a:t>
            </a:r>
            <a:r>
              <a:rPr lang="es-EC" sz="2400" dirty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de luz</a:t>
            </a:r>
            <a:r>
              <a:rPr lang="es-EC" sz="2400" dirty="0" smtClean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:</a:t>
            </a:r>
            <a:endParaRPr lang="es-EC" sz="2400" dirty="0" smtClean="0"/>
          </a:p>
          <a:p>
            <a:pPr algn="just" eaLnBrk="1" hangingPunct="1">
              <a:lnSpc>
                <a:spcPct val="120000"/>
              </a:lnSpc>
              <a:spcAft>
                <a:spcPct val="30000"/>
              </a:spcAft>
            </a:pPr>
            <a:r>
              <a:rPr lang="es-EC" sz="2400" dirty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Detector de luz</a:t>
            </a:r>
            <a:r>
              <a:rPr lang="es-EC" sz="2400" dirty="0" smtClean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:</a:t>
            </a:r>
            <a:endParaRPr lang="es-EC" sz="1800" dirty="0"/>
          </a:p>
        </p:txBody>
      </p:sp>
      <p:sp>
        <p:nvSpPr>
          <p:cNvPr id="3" name="Rectángulo 2"/>
          <p:cNvSpPr/>
          <p:nvPr/>
        </p:nvSpPr>
        <p:spPr>
          <a:xfrm>
            <a:off x="4151784" y="2031231"/>
            <a:ext cx="3902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2400" b="0" kern="0" dirty="0">
                <a:solidFill>
                  <a:srgbClr val="000000"/>
                </a:solidFill>
                <a:latin typeface="Arial"/>
              </a:rPr>
              <a:t>fibra de vidrio ultra delgada</a:t>
            </a:r>
            <a:endParaRPr lang="en-US" sz="4000" dirty="0"/>
          </a:p>
        </p:txBody>
      </p:sp>
      <p:sp>
        <p:nvSpPr>
          <p:cNvPr id="4" name="Rectángulo 3"/>
          <p:cNvSpPr/>
          <p:nvPr/>
        </p:nvSpPr>
        <p:spPr>
          <a:xfrm>
            <a:off x="3312368" y="2636912"/>
            <a:ext cx="8400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400" b="0" kern="0" dirty="0">
                <a:solidFill>
                  <a:srgbClr val="000000"/>
                </a:solidFill>
                <a:latin typeface="Arial"/>
              </a:rPr>
              <a:t>genera un pulso de luz al recibir una señal eléctrica</a:t>
            </a:r>
            <a:endParaRPr lang="en-US" sz="4000" dirty="0"/>
          </a:p>
        </p:txBody>
      </p:sp>
      <p:sp>
        <p:nvSpPr>
          <p:cNvPr id="5" name="Rectángulo 4"/>
          <p:cNvSpPr/>
          <p:nvPr/>
        </p:nvSpPr>
        <p:spPr>
          <a:xfrm>
            <a:off x="3287688" y="3284984"/>
            <a:ext cx="4929555" cy="1415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2400" b="0" kern="0" dirty="0">
                <a:solidFill>
                  <a:srgbClr val="000000"/>
                </a:solidFill>
                <a:latin typeface="Arial"/>
              </a:rPr>
              <a:t>genera pulso eléctrico al recibir </a:t>
            </a:r>
            <a:r>
              <a:rPr lang="es-EC" sz="2400" b="0" kern="0" dirty="0" smtClean="0">
                <a:solidFill>
                  <a:srgbClr val="000000"/>
                </a:solidFill>
                <a:latin typeface="Arial"/>
              </a:rPr>
              <a:t>luz</a:t>
            </a:r>
          </a:p>
          <a:p>
            <a:pPr marL="228600" indent="-228600" algn="just">
              <a:lnSpc>
                <a:spcPct val="120000"/>
              </a:lnSpc>
              <a:spcBef>
                <a:spcPct val="20000"/>
              </a:spcBef>
              <a:spcAft>
                <a:spcPct val="30000"/>
              </a:spcAft>
              <a:buClr>
                <a:srgbClr val="00007D"/>
              </a:buClr>
              <a:buSzPct val="65000"/>
              <a:buFont typeface="Wingdings" pitchFamily="2" charset="2"/>
              <a:buChar char="n"/>
            </a:pPr>
            <a:r>
              <a:rPr lang="es-EC" sz="2000" b="0" kern="0" dirty="0">
                <a:solidFill>
                  <a:srgbClr val="000000"/>
                </a:solidFill>
                <a:latin typeface="Arial"/>
              </a:rPr>
              <a:t>Pulso de luz: bit 1</a:t>
            </a:r>
          </a:p>
          <a:p>
            <a:pPr marL="228600" indent="-228600" algn="just">
              <a:lnSpc>
                <a:spcPct val="120000"/>
              </a:lnSpc>
              <a:spcBef>
                <a:spcPct val="20000"/>
              </a:spcBef>
              <a:spcAft>
                <a:spcPct val="30000"/>
              </a:spcAft>
              <a:buClr>
                <a:srgbClr val="00007D"/>
              </a:buClr>
              <a:buSzPct val="65000"/>
              <a:buFont typeface="Wingdings" pitchFamily="2" charset="2"/>
              <a:buChar char="n"/>
            </a:pPr>
            <a:r>
              <a:rPr lang="es-EC" sz="2000" b="0" kern="0" dirty="0">
                <a:solidFill>
                  <a:srgbClr val="000000"/>
                </a:solidFill>
                <a:latin typeface="Arial"/>
              </a:rPr>
              <a:t>Ausencia de luz: bit </a:t>
            </a:r>
            <a:r>
              <a:rPr lang="es-EC" sz="2000" b="0" kern="0" dirty="0" smtClean="0">
                <a:solidFill>
                  <a:srgbClr val="000000"/>
                </a:solidFill>
                <a:latin typeface="Arial"/>
              </a:rPr>
              <a:t>0</a:t>
            </a:r>
            <a:endParaRPr lang="es-EC" sz="2000" b="0" kern="0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5AB0319-7D68-4E05-949A-86439648CDC6}" type="slidenum">
              <a:rPr lang="es-EC" sz="1200" b="0">
                <a:latin typeface="Arial Black" pitchFamily="34" charset="0"/>
              </a:rPr>
              <a:pPr eaLnBrk="1" hangingPunct="1"/>
              <a:t>125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21859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218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764704"/>
            <a:ext cx="10972800" cy="2095872"/>
          </a:xfrm>
        </p:spPr>
        <p:txBody>
          <a:bodyPr/>
          <a:lstStyle/>
          <a:p>
            <a:pPr algn="just">
              <a:lnSpc>
                <a:spcPct val="120000"/>
              </a:lnSpc>
              <a:spcAft>
                <a:spcPct val="30000"/>
              </a:spcAft>
            </a:pPr>
            <a:r>
              <a:rPr lang="es-EC" sz="2400" dirty="0" smtClean="0"/>
              <a:t>La</a:t>
            </a:r>
            <a:r>
              <a:rPr lang="es-EC" sz="2400" dirty="0" smtClean="0"/>
              <a:t> </a:t>
            </a:r>
            <a:r>
              <a:rPr lang="es-EC" sz="2400" dirty="0"/>
              <a:t>luz se propaga </a:t>
            </a:r>
            <a:r>
              <a:rPr lang="es-EC" sz="2400" dirty="0" smtClean="0"/>
              <a:t>confinada </a:t>
            </a:r>
            <a:r>
              <a:rPr lang="es-EC" sz="2400" dirty="0"/>
              <a:t>dentro de la fibra por la ley física de la </a:t>
            </a:r>
            <a:r>
              <a:rPr lang="es-EC" sz="2400" dirty="0">
                <a:solidFill>
                  <a:srgbClr val="0000FF"/>
                </a:solidFill>
              </a:rPr>
              <a:t>refracción</a:t>
            </a:r>
          </a:p>
          <a:p>
            <a:pPr algn="just">
              <a:lnSpc>
                <a:spcPct val="120000"/>
              </a:lnSpc>
              <a:spcAft>
                <a:spcPct val="30000"/>
              </a:spcAft>
            </a:pPr>
            <a:r>
              <a:rPr lang="es-EC" sz="2400" dirty="0">
                <a:solidFill>
                  <a:srgbClr val="0000FF"/>
                </a:solidFill>
              </a:rPr>
              <a:t>Refracción</a:t>
            </a:r>
            <a:r>
              <a:rPr lang="es-EC" sz="2400" dirty="0"/>
              <a:t>: Cambio de dirección de un haz de luz al pasar de un medio físico a otro.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454400" y="5108991"/>
            <a:ext cx="565250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_tradnl" sz="2400" b="0" dirty="0"/>
              <a:t>Índice de refracción de un medio n = c/v</a:t>
            </a:r>
          </a:p>
          <a:p>
            <a:pPr eaLnBrk="1" hangingPunct="1"/>
            <a:r>
              <a:rPr lang="es-ES_tradnl" sz="2400" b="0" dirty="0"/>
              <a:t>c: velocidad de la luz en el vacío</a:t>
            </a:r>
          </a:p>
          <a:p>
            <a:pPr eaLnBrk="1" hangingPunct="1"/>
            <a:r>
              <a:rPr lang="es-ES_tradnl" sz="2400" b="0" dirty="0"/>
              <a:t>v: velocidad de la luz </a:t>
            </a:r>
            <a:r>
              <a:rPr lang="es-ES_tradnl" sz="2400" b="0" dirty="0" smtClean="0"/>
              <a:t>en el </a:t>
            </a:r>
            <a:r>
              <a:rPr lang="es-ES_tradnl" sz="2400" b="0" dirty="0"/>
              <a:t>medio</a:t>
            </a:r>
            <a:endParaRPr lang="es-ES" sz="2400" b="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708920"/>
            <a:ext cx="8382000" cy="2152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2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2C2EBE2-E288-4827-883A-3AAA9E413DDD}" type="slidenum">
              <a:rPr lang="es-EC" sz="1200" b="0">
                <a:latin typeface="Arial Black" pitchFamily="34" charset="0"/>
              </a:rPr>
              <a:pPr eaLnBrk="1" hangingPunct="1"/>
              <a:t>126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23907" name="3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284" y="996329"/>
            <a:ext cx="8805308" cy="17887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809" y="2752724"/>
            <a:ext cx="8780114" cy="17887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4506837"/>
            <a:ext cx="8817905" cy="17383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14A14F4-BD03-444E-83EE-C8A4D21FEFB9}" type="slidenum">
              <a:rPr lang="es-EC" sz="1200" b="0">
                <a:latin typeface="Arial Black" pitchFamily="34" charset="0"/>
              </a:rPr>
              <a:pPr eaLnBrk="1" hangingPunct="1"/>
              <a:t>127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24931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249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C" sz="3200" dirty="0" smtClean="0"/>
              <a:t>Fibras </a:t>
            </a:r>
            <a:r>
              <a:rPr lang="es-EC" sz="3200" dirty="0" err="1" smtClean="0"/>
              <a:t>multimodo</a:t>
            </a:r>
            <a:endParaRPr lang="es-EC" sz="3200" dirty="0" smtClean="0"/>
          </a:p>
        </p:txBody>
      </p:sp>
      <p:sp>
        <p:nvSpPr>
          <p:cNvPr id="1249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spcAft>
                <a:spcPct val="30000"/>
              </a:spcAft>
            </a:pPr>
            <a:r>
              <a:rPr lang="es-EC" sz="2400" dirty="0"/>
              <a:t>Fibras con mayor grosor conducen </a:t>
            </a:r>
            <a:r>
              <a:rPr lang="es-EC" sz="2400" dirty="0" smtClean="0"/>
              <a:t>varios haces </a:t>
            </a:r>
            <a:r>
              <a:rPr lang="es-EC" sz="2400" dirty="0"/>
              <a:t>de luz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C" sz="2400" dirty="0"/>
              <a:t>Cada haz rebotará con ángulos diferentes o </a:t>
            </a:r>
            <a:r>
              <a:rPr lang="es-EC" sz="2400" dirty="0">
                <a:solidFill>
                  <a:srgbClr val="0000FF"/>
                </a:solidFill>
              </a:rPr>
              <a:t>modos </a:t>
            </a:r>
            <a:r>
              <a:rPr lang="es-EC" sz="2400" dirty="0" smtClean="0"/>
              <a:t>diferentes</a:t>
            </a:r>
            <a:endParaRPr lang="es-EC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0178829-C8C9-46C9-A96B-90AA38064237}" type="slidenum">
              <a:rPr lang="es-EC" sz="1200" b="0">
                <a:latin typeface="Arial Black" pitchFamily="34" charset="0"/>
              </a:rPr>
              <a:pPr eaLnBrk="1" hangingPunct="1"/>
              <a:t>128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25955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259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sz="3200" dirty="0"/>
              <a:t>Fibra </a:t>
            </a:r>
            <a:r>
              <a:rPr lang="es-ES_tradnl" sz="3200" dirty="0" err="1"/>
              <a:t>multimodo</a:t>
            </a:r>
            <a:r>
              <a:rPr lang="es-ES_tradnl" sz="3200" dirty="0"/>
              <a:t> de índice gradual</a:t>
            </a:r>
            <a:endParaRPr lang="es-ES" sz="3200" dirty="0"/>
          </a:p>
        </p:txBody>
      </p:sp>
      <p:sp>
        <p:nvSpPr>
          <p:cNvPr id="1259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73239"/>
            <a:ext cx="10972800" cy="4687887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sz="2400" dirty="0"/>
              <a:t>A menor densidad de la FO mayor </a:t>
            </a:r>
            <a:r>
              <a:rPr lang="es-ES_tradnl" sz="2400" dirty="0" smtClean="0"/>
              <a:t>velocidad </a:t>
            </a:r>
            <a:r>
              <a:rPr lang="es-ES_tradnl" sz="2400" dirty="0"/>
              <a:t>de la luz</a:t>
            </a:r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sz="2400" dirty="0"/>
              <a:t>La densidad </a:t>
            </a:r>
            <a:r>
              <a:rPr lang="es-ES_tradnl" sz="2400" dirty="0" smtClean="0"/>
              <a:t>de la fibra </a:t>
            </a:r>
            <a:r>
              <a:rPr lang="es-ES_tradnl" sz="2400" dirty="0" smtClean="0">
                <a:solidFill>
                  <a:srgbClr val="0000FF"/>
                </a:solidFill>
              </a:rPr>
              <a:t>disminuye </a:t>
            </a:r>
            <a:r>
              <a:rPr lang="es-ES_tradnl" sz="2400" dirty="0"/>
              <a:t>conforme se aleja del eje axial</a:t>
            </a:r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sz="2400" dirty="0"/>
              <a:t>La luz avanza más rápido conforme se aleja del eje</a:t>
            </a:r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sz="2400" dirty="0"/>
              <a:t>La luz describe curvas helicoidales</a:t>
            </a:r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sz="2400" dirty="0"/>
              <a:t>La luz periférica llega al receptor al mismo tiempo que la luz axial</a:t>
            </a:r>
            <a:endParaRPr lang="es-E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F42E4C4-986E-4160-A408-A566576E2353}" type="slidenum">
              <a:rPr lang="es-EC" sz="1200" b="0">
                <a:latin typeface="Arial Black" pitchFamily="34" charset="0"/>
              </a:rPr>
              <a:pPr eaLnBrk="1" hangingPunct="1"/>
              <a:t>129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26979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269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C" sz="3200" dirty="0" smtClean="0"/>
              <a:t>Fibra </a:t>
            </a:r>
            <a:r>
              <a:rPr lang="es-EC" sz="3200" dirty="0" err="1" smtClean="0"/>
              <a:t>monomodo</a:t>
            </a:r>
            <a:endParaRPr lang="es-EC" sz="32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981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 eaLnBrk="1" hangingPunct="1">
                  <a:spcAft>
                    <a:spcPct val="30000"/>
                  </a:spcAft>
                </a:pPr>
                <a:r>
                  <a:rPr lang="es-MX" sz="2400" dirty="0" smtClean="0">
                    <a:cs typeface="Tahoma" charset="0"/>
                  </a:rPr>
                  <a:t>Guía </a:t>
                </a:r>
                <a:r>
                  <a:rPr lang="es-MX" sz="2400" dirty="0">
                    <a:cs typeface="Tahoma" charset="0"/>
                  </a:rPr>
                  <a:t>de onda es una estructura física diseñada para dirigir y confinar la propagación de ondas electromagnéticas </a:t>
                </a:r>
                <a:r>
                  <a:rPr lang="es-MX" sz="2400" dirty="0" smtClean="0">
                    <a:cs typeface="Tahoma" charset="0"/>
                  </a:rPr>
                  <a:t>en </a:t>
                </a:r>
                <a:r>
                  <a:rPr lang="es-MX" sz="2400" dirty="0">
                    <a:cs typeface="Tahoma" charset="0"/>
                  </a:rPr>
                  <a:t>una dirección específica</a:t>
                </a:r>
                <a:endParaRPr lang="es-ES" sz="2400" dirty="0" smtClean="0">
                  <a:cs typeface="Tahoma" charset="0"/>
                </a:endParaRPr>
              </a:p>
              <a:p>
                <a:pPr algn="just" eaLnBrk="1" hangingPunct="1">
                  <a:spcAft>
                    <a:spcPct val="30000"/>
                  </a:spcAft>
                </a:pPr>
                <a:r>
                  <a:rPr lang="es-ES" sz="2400" dirty="0" smtClean="0">
                    <a:solidFill>
                      <a:schemeClr val="tx1"/>
                    </a:solidFill>
                    <a:cs typeface="Tahoma" charset="0"/>
                  </a:rPr>
                  <a:t>FO se convierte en guía de onda cuando tiene un </a:t>
                </a:r>
                <a14:m>
                  <m:oMath xmlns:m="http://schemas.openxmlformats.org/officeDocument/2006/math">
                    <m:r>
                      <a:rPr lang="es-E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charset="0"/>
                      </a:rPr>
                      <m:t>∅</m:t>
                    </m:r>
                  </m:oMath>
                </a14:m>
                <a:r>
                  <a:rPr lang="es-ES" sz="2400" dirty="0" smtClean="0">
                    <a:solidFill>
                      <a:schemeClr val="tx1"/>
                    </a:solidFill>
                  </a:rPr>
                  <a:t> de algunas </a:t>
                </a:r>
                <a:r>
                  <a:rPr lang="el-GR" sz="2400" dirty="0" smtClean="0">
                    <a:solidFill>
                      <a:schemeClr val="tx1"/>
                    </a:solidFill>
                    <a:cs typeface="Tahoma" charset="0"/>
                  </a:rPr>
                  <a:t>λ</a:t>
                </a:r>
                <a:r>
                  <a:rPr lang="es-EC" sz="2400" dirty="0" smtClean="0">
                    <a:solidFill>
                      <a:schemeClr val="tx1"/>
                    </a:solidFill>
                    <a:cs typeface="Tahoma" charset="0"/>
                  </a:rPr>
                  <a:t>:</a:t>
                </a:r>
                <a:r>
                  <a:rPr lang="es-ES" sz="2400" dirty="0" smtClean="0">
                    <a:solidFill>
                      <a:schemeClr val="tx1"/>
                    </a:solidFill>
                    <a:cs typeface="Tahoma" charset="0"/>
                  </a:rPr>
                  <a:t> 8.3 - 10 </a:t>
                </a:r>
                <a:r>
                  <a:rPr lang="el-GR" sz="24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μ</a:t>
                </a:r>
                <a:r>
                  <a:rPr lang="es-ES" sz="24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</a:t>
                </a:r>
                <a:endParaRPr lang="es-ES" sz="2400" dirty="0">
                  <a:solidFill>
                    <a:schemeClr val="tx1"/>
                  </a:solidFill>
                  <a:cs typeface="Tahoma" charset="0"/>
                </a:endParaRPr>
              </a:p>
              <a:p>
                <a:pPr algn="just" eaLnBrk="1" hangingPunct="1">
                  <a:spcAft>
                    <a:spcPct val="30000"/>
                  </a:spcAft>
                </a:pPr>
                <a:r>
                  <a:rPr lang="es-ES" sz="2400" dirty="0">
                    <a:cs typeface="Tahoma" charset="0"/>
                  </a:rPr>
                  <a:t>El haz se propaga sin reflejarse en los límites de la fibra</a:t>
                </a:r>
              </a:p>
              <a:p>
                <a:pPr algn="just" eaLnBrk="1" hangingPunct="1">
                  <a:spcAft>
                    <a:spcPct val="30000"/>
                  </a:spcAft>
                </a:pPr>
                <a:r>
                  <a:rPr lang="es-ES" sz="2400" dirty="0" smtClean="0">
                    <a:cs typeface="Tahoma" charset="0"/>
                  </a:rPr>
                  <a:t>Distancias desde 40 Km a 1000 Km y más, para transmisiones submarinas, sin necesidad de regeneración de la señal</a:t>
                </a:r>
              </a:p>
              <a:p>
                <a:pPr algn="just" eaLnBrk="1" hangingPunct="1">
                  <a:spcAft>
                    <a:spcPct val="30000"/>
                  </a:spcAft>
                </a:pPr>
                <a:r>
                  <a:rPr lang="es-ES" sz="2400" dirty="0" smtClean="0">
                    <a:cs typeface="Tahoma" charset="0"/>
                  </a:rPr>
                  <a:t>Hay varios </a:t>
                </a:r>
                <a:r>
                  <a:rPr lang="es-ES" sz="2400" dirty="0" smtClean="0">
                    <a:cs typeface="Tahoma" charset="0"/>
                  </a:rPr>
                  <a:t>tipos </a:t>
                </a:r>
                <a:r>
                  <a:rPr lang="es-ES" sz="2400" dirty="0" smtClean="0">
                    <a:cs typeface="Tahoma" charset="0"/>
                  </a:rPr>
                  <a:t>de fibra </a:t>
                </a:r>
                <a:r>
                  <a:rPr lang="es-ES" sz="2400" dirty="0" err="1" smtClean="0">
                    <a:cs typeface="Tahoma" charset="0"/>
                  </a:rPr>
                  <a:t>monomodo</a:t>
                </a:r>
                <a:r>
                  <a:rPr lang="es-ES" sz="2400" dirty="0" smtClean="0">
                    <a:cs typeface="Tahoma" charset="0"/>
                  </a:rPr>
                  <a:t> en función del </a:t>
                </a:r>
                <a14:m>
                  <m:oMath xmlns:m="http://schemas.openxmlformats.org/officeDocument/2006/math">
                    <m:r>
                      <a:rPr lang="es-E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charset="0"/>
                      </a:rPr>
                      <m:t>∅</m:t>
                    </m:r>
                  </m:oMath>
                </a14:m>
                <a:r>
                  <a:rPr lang="es-ES" sz="2400" dirty="0" smtClean="0">
                    <a:cs typeface="Tahoma" charset="0"/>
                  </a:rPr>
                  <a:t> y pureza</a:t>
                </a:r>
                <a:endParaRPr lang="es-ES" sz="2400" dirty="0">
                  <a:cs typeface="Tahoma" charset="0"/>
                </a:endParaRPr>
              </a:p>
            </p:txBody>
          </p:sp>
        </mc:Choice>
        <mc:Fallback>
          <p:sp>
            <p:nvSpPr>
              <p:cNvPr id="12698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333" t="-1097" r="-833" b="-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smtClean="0"/>
          </a:p>
        </p:txBody>
      </p:sp>
      <p:sp>
        <p:nvSpPr>
          <p:cNvPr id="13315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/>
              <a:t>Representación de la señal en función del tiempo</a:t>
            </a:r>
          </a:p>
        </p:txBody>
      </p:sp>
      <p:sp>
        <p:nvSpPr>
          <p:cNvPr id="13316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B42725C-0013-476E-B4D7-FE6F05AE1AF3}" type="slidenum">
              <a:rPr lang="es-EC" sz="1200" b="0">
                <a:latin typeface="Arial Black" pitchFamily="34" charset="0"/>
              </a:rPr>
              <a:pPr eaLnBrk="1" hangingPunct="1"/>
              <a:t>13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3317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1331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5" y="3068639"/>
            <a:ext cx="280670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5" y="4508500"/>
            <a:ext cx="2806700" cy="99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9" y="2682875"/>
            <a:ext cx="3462337" cy="115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1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9" y="4365626"/>
            <a:ext cx="3462337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268584-371F-4E45-B243-85D37B864327}" type="slidenum">
              <a:rPr lang="es-EC" sz="1200" b="0">
                <a:latin typeface="Arial Black" pitchFamily="34" charset="0"/>
              </a:rPr>
              <a:pPr eaLnBrk="1" hangingPunct="1"/>
              <a:t>130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28003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280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" sz="3200"/>
          </a:p>
        </p:txBody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10972800" cy="4400550"/>
          </a:xfrm>
        </p:spPr>
        <p:txBody>
          <a:bodyPr/>
          <a:lstStyle/>
          <a:p>
            <a:pPr algn="just" eaLnBrk="1" hangingPunct="1">
              <a:spcAft>
                <a:spcPct val="30000"/>
              </a:spcAft>
            </a:pPr>
            <a:r>
              <a:rPr lang="es-ES" sz="2400" dirty="0"/>
              <a:t>La fibra es transparente como el aire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S" sz="2400" dirty="0"/>
              <a:t>S</a:t>
            </a:r>
            <a:r>
              <a:rPr lang="es-ES" sz="2400" dirty="0" smtClean="0"/>
              <a:t>e </a:t>
            </a:r>
            <a:r>
              <a:rPr lang="es-ES" sz="2400" dirty="0"/>
              <a:t>fabrica con </a:t>
            </a:r>
            <a:r>
              <a:rPr lang="es-ES" sz="2400" dirty="0" smtClean="0">
                <a:solidFill>
                  <a:srgbClr val="0000FF"/>
                </a:solidFill>
              </a:rPr>
              <a:t>silicio</a:t>
            </a:r>
            <a:endParaRPr lang="es-ES" sz="2400" dirty="0"/>
          </a:p>
          <a:p>
            <a:pPr algn="just" eaLnBrk="1" hangingPunct="1">
              <a:spcAft>
                <a:spcPct val="30000"/>
              </a:spcAft>
            </a:pPr>
            <a:r>
              <a:rPr lang="es-ES" sz="2400" dirty="0" smtClean="0"/>
              <a:t>Existe en cantidades ilimitadas en la naturaleza y de muy bajo costo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S" sz="2400" dirty="0" smtClean="0"/>
              <a:t>El </a:t>
            </a:r>
            <a:r>
              <a:rPr lang="es-ES" sz="2400" dirty="0" smtClean="0"/>
              <a:t>silicio se encuentra en la arena y en las rocas de </a:t>
            </a:r>
            <a:r>
              <a:rPr lang="es-ES" sz="2400" dirty="0" smtClean="0"/>
              <a:t>granito</a:t>
            </a:r>
            <a:endParaRPr lang="es-E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44DDB03-706C-4208-A8C0-DDD446DA1F8C}" type="slidenum">
              <a:rPr lang="es-EC" sz="1200" b="0">
                <a:latin typeface="Arial Black" pitchFamily="34" charset="0"/>
              </a:rPr>
              <a:pPr eaLnBrk="1" hangingPunct="1"/>
              <a:t>131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29027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29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C" sz="3200" dirty="0"/>
              <a:t>Problemas en la propagación de la luz</a:t>
            </a: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73239"/>
            <a:ext cx="10972800" cy="4751387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" sz="2400" dirty="0" smtClean="0"/>
              <a:t>Atenuación </a:t>
            </a:r>
            <a:r>
              <a:rPr lang="es-ES" sz="2400" dirty="0"/>
              <a:t>de la luz depende de </a:t>
            </a:r>
            <a:r>
              <a:rPr lang="el-GR" sz="2400" dirty="0">
                <a:cs typeface="Tahoma" charset="0"/>
              </a:rPr>
              <a:t>λ</a:t>
            </a:r>
            <a:r>
              <a:rPr lang="es-ES" sz="2400" dirty="0"/>
              <a:t> de onda y de la pureza del vidrio</a:t>
            </a:r>
          </a:p>
          <a:p>
            <a:pPr algn="just" eaLnBrk="1" hangingPunct="1">
              <a:lnSpc>
                <a:spcPct val="80000"/>
              </a:lnSpc>
              <a:spcAft>
                <a:spcPct val="40000"/>
              </a:spcAft>
            </a:pPr>
            <a:r>
              <a:rPr lang="es-ES" sz="2400" dirty="0"/>
              <a:t>Luz </a:t>
            </a:r>
            <a:r>
              <a:rPr lang="es-ES" sz="2400" dirty="0" smtClean="0"/>
              <a:t>visible al ojo humano: </a:t>
            </a:r>
            <a:r>
              <a:rPr lang="el-GR" sz="2400" dirty="0">
                <a:cs typeface="Tahoma" charset="0"/>
              </a:rPr>
              <a:t>λ</a:t>
            </a:r>
            <a:r>
              <a:rPr lang="es-ES" sz="2400" dirty="0">
                <a:cs typeface="Tahoma" charset="0"/>
              </a:rPr>
              <a:t> de 0.4 a 0.7 </a:t>
            </a:r>
            <a:r>
              <a:rPr lang="en-US" sz="2400" dirty="0" smtClean="0">
                <a:cs typeface="Tahoma" charset="0"/>
              </a:rPr>
              <a:t>µm</a:t>
            </a:r>
          </a:p>
          <a:p>
            <a:pPr algn="just" eaLnBrk="1" hangingPunct="1">
              <a:lnSpc>
                <a:spcPct val="80000"/>
              </a:lnSpc>
              <a:spcAft>
                <a:spcPct val="40000"/>
              </a:spcAft>
            </a:pPr>
            <a:r>
              <a:rPr lang="es-EC" sz="2400" dirty="0" smtClean="0">
                <a:cs typeface="Tahoma" charset="0"/>
              </a:rPr>
              <a:t>La luz que se transmite en la FO es IR, no visible al ojo humano</a:t>
            </a:r>
            <a:endParaRPr lang="en-US" sz="2400" dirty="0">
              <a:cs typeface="Tahoma" charset="0"/>
            </a:endParaRPr>
          </a:p>
          <a:p>
            <a:pPr algn="just" eaLnBrk="1" hangingPunct="1">
              <a:lnSpc>
                <a:spcPct val="80000"/>
              </a:lnSpc>
              <a:spcAft>
                <a:spcPct val="40000"/>
              </a:spcAft>
            </a:pPr>
            <a:r>
              <a:rPr lang="en-US" sz="2400" dirty="0">
                <a:cs typeface="Tahoma" charset="0"/>
              </a:rPr>
              <a:t>Para las </a:t>
            </a:r>
            <a:r>
              <a:rPr lang="en-US" sz="2400" dirty="0" err="1">
                <a:cs typeface="Tahoma" charset="0"/>
              </a:rPr>
              <a:t>comunicaciones</a:t>
            </a:r>
            <a:r>
              <a:rPr lang="en-US" sz="2400" dirty="0">
                <a:cs typeface="Tahoma" charset="0"/>
              </a:rPr>
              <a:t> se </a:t>
            </a:r>
            <a:r>
              <a:rPr lang="en-US" sz="2400" dirty="0" err="1">
                <a:cs typeface="Tahoma" charset="0"/>
              </a:rPr>
              <a:t>utilizan</a:t>
            </a:r>
            <a:r>
              <a:rPr lang="en-US" sz="2400" dirty="0">
                <a:cs typeface="Tahoma" charset="0"/>
              </a:rPr>
              <a:t> </a:t>
            </a:r>
            <a:r>
              <a:rPr lang="en-US" sz="2400" dirty="0" err="1">
                <a:cs typeface="Tahoma" charset="0"/>
              </a:rPr>
              <a:t>tres</a:t>
            </a:r>
            <a:r>
              <a:rPr lang="en-US" sz="2400" dirty="0">
                <a:cs typeface="Tahoma" charset="0"/>
              </a:rPr>
              <a:t> </a:t>
            </a:r>
            <a:r>
              <a:rPr lang="en-US" sz="2400" dirty="0" err="1">
                <a:cs typeface="Tahoma" charset="0"/>
              </a:rPr>
              <a:t>bandas</a:t>
            </a:r>
            <a:r>
              <a:rPr lang="en-US" sz="2400" dirty="0">
                <a:cs typeface="Tahoma" charset="0"/>
              </a:rPr>
              <a:t> de </a:t>
            </a:r>
            <a:r>
              <a:rPr lang="en-US" sz="2400" dirty="0" err="1">
                <a:cs typeface="Tahoma" charset="0"/>
              </a:rPr>
              <a:t>longitud</a:t>
            </a:r>
            <a:r>
              <a:rPr lang="en-US" sz="2400" dirty="0">
                <a:cs typeface="Tahoma" charset="0"/>
              </a:rPr>
              <a:t> de </a:t>
            </a:r>
            <a:r>
              <a:rPr lang="en-US" sz="2400" dirty="0" err="1">
                <a:cs typeface="Tahoma" charset="0"/>
              </a:rPr>
              <a:t>onda</a:t>
            </a:r>
            <a:endParaRPr lang="en-US" sz="2400" dirty="0">
              <a:cs typeface="Tahom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2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24C2ABD-D420-4179-8166-ED9E8EDF9C88}" type="slidenum">
              <a:rPr lang="es-EC" sz="1200" b="0">
                <a:latin typeface="Arial Black" pitchFamily="34" charset="0"/>
              </a:rPr>
              <a:pPr eaLnBrk="1" hangingPunct="1"/>
              <a:t>132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30051" name="3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8" y="1976439"/>
            <a:ext cx="7777162" cy="424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10518A0-82C6-4D31-977A-29A7F8B8B9C8}" type="slidenum">
              <a:rPr lang="es-EC" smtClean="0"/>
              <a:pPr>
                <a:defRPr/>
              </a:pPr>
              <a:t>133</a:t>
            </a:fld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325" y="1663700"/>
            <a:ext cx="8448675" cy="45815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294828" y="692696"/>
            <a:ext cx="3281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3200" b="0" dirty="0" smtClean="0"/>
              <a:t>Cable submarino</a:t>
            </a:r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334509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5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17A5362-665F-4916-B7E0-4D0558C15F17}" type="slidenum">
              <a:rPr lang="es-EC" sz="1200" b="0">
                <a:latin typeface="Arial Black" pitchFamily="34" charset="0"/>
              </a:rPr>
              <a:pPr eaLnBrk="1" hangingPunct="1"/>
              <a:t>134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32099" name="6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32100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_tradnl" smtClean="0"/>
          </a:p>
        </p:txBody>
      </p:sp>
      <p:graphicFrame>
        <p:nvGraphicFramePr>
          <p:cNvPr id="64539" name="Group 27"/>
          <p:cNvGraphicFramePr>
            <a:graphicFrameLocks noGrp="1"/>
          </p:cNvGraphicFramePr>
          <p:nvPr>
            <p:ph sz="half" idx="2"/>
          </p:nvPr>
        </p:nvGraphicFramePr>
        <p:xfrm>
          <a:off x="2711451" y="1885950"/>
          <a:ext cx="6264275" cy="1554342"/>
        </p:xfrm>
        <a:graphic>
          <a:graphicData uri="http://schemas.openxmlformats.org/drawingml/2006/table">
            <a:tbl>
              <a:tblPr/>
              <a:tblGrid>
                <a:gridCol w="3132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1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0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Fibra</a:t>
                      </a:r>
                    </a:p>
                  </a:txBody>
                  <a:tcPr marL="91425" marR="91425" marT="45697" marB="4569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Diámetro núcleo</a:t>
                      </a:r>
                    </a:p>
                  </a:txBody>
                  <a:tcPr marL="91425" marR="91425"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multimodo</a:t>
                      </a:r>
                      <a:endParaRPr kumimoji="0" lang="es-ES_tradnl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425" marR="91425" marT="45697" marB="4569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 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ahoma" charset="0"/>
                        </a:rPr>
                        <a:t>µ (un cabello)</a:t>
                      </a:r>
                      <a:endParaRPr kumimoji="0" lang="es-ES_tradn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ahoma" charset="0"/>
                      </a:endParaRPr>
                    </a:p>
                  </a:txBody>
                  <a:tcPr marL="91425" marR="91425"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monomodo</a:t>
                      </a:r>
                    </a:p>
                  </a:txBody>
                  <a:tcPr marL="91425" marR="91425" marT="45697" marB="4569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ahoma" charset="0"/>
                        </a:rPr>
                        <a:t>8 a 10 µ.</a:t>
                      </a:r>
                      <a:endParaRPr kumimoji="0" lang="es-ES_tradnl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Tahoma" charset="0"/>
                      </a:endParaRPr>
                    </a:p>
                  </a:txBody>
                  <a:tcPr marL="91425" marR="91425"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37D003E-5D68-48B2-92FF-669D20A0924C}" type="slidenum">
              <a:rPr lang="es-EC" sz="1200" b="0">
                <a:latin typeface="Arial Black" pitchFamily="34" charset="0"/>
              </a:rPr>
              <a:pPr eaLnBrk="1" hangingPunct="1"/>
              <a:t>135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33123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3312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457201"/>
            <a:ext cx="8229600" cy="1027113"/>
          </a:xfrm>
        </p:spPr>
        <p:txBody>
          <a:bodyPr/>
          <a:lstStyle/>
          <a:p>
            <a:pPr eaLnBrk="1" hangingPunct="1"/>
            <a:r>
              <a:rPr lang="es-EC" sz="3600"/>
              <a:t>Características de transmisión</a:t>
            </a:r>
          </a:p>
        </p:txBody>
      </p:sp>
      <p:sp>
        <p:nvSpPr>
          <p:cNvPr id="133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00213"/>
            <a:ext cx="6422504" cy="4679950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spcAft>
                <a:spcPct val="15000"/>
              </a:spcAft>
            </a:pPr>
            <a:r>
              <a:rPr lang="es-EC" sz="2600" dirty="0"/>
              <a:t>FO actúa como guía de onda para </a:t>
            </a:r>
            <a:r>
              <a:rPr lang="es-EC" sz="2600" dirty="0" smtClean="0"/>
              <a:t>frecuencias de luz de 10</a:t>
            </a:r>
            <a:r>
              <a:rPr lang="es-EC" sz="2600" baseline="30000" dirty="0" smtClean="0"/>
              <a:t>14</a:t>
            </a:r>
            <a:r>
              <a:rPr lang="es-EC" sz="2600" dirty="0" smtClean="0"/>
              <a:t> </a:t>
            </a:r>
            <a:r>
              <a:rPr lang="es-EC" sz="2600" dirty="0"/>
              <a:t>a 10</a:t>
            </a:r>
            <a:r>
              <a:rPr lang="es-EC" sz="2600" baseline="30000" dirty="0"/>
              <a:t>15</a:t>
            </a:r>
            <a:r>
              <a:rPr lang="es-EC" sz="2600" dirty="0"/>
              <a:t> Hz </a:t>
            </a:r>
          </a:p>
          <a:p>
            <a:pPr eaLnBrk="1" hangingPunct="1">
              <a:lnSpc>
                <a:spcPct val="150000"/>
              </a:lnSpc>
              <a:spcAft>
                <a:spcPct val="15000"/>
              </a:spcAft>
            </a:pPr>
            <a:r>
              <a:rPr lang="es-EC" sz="2600" dirty="0"/>
              <a:t>LED (Light </a:t>
            </a:r>
            <a:r>
              <a:rPr lang="es-EC" sz="2600" dirty="0" err="1"/>
              <a:t>Emitting</a:t>
            </a:r>
            <a:r>
              <a:rPr lang="es-EC" sz="2600" dirty="0"/>
              <a:t> </a:t>
            </a:r>
            <a:r>
              <a:rPr lang="es-EC" sz="2600" dirty="0" err="1"/>
              <a:t>Diode</a:t>
            </a:r>
            <a:r>
              <a:rPr lang="es-EC" sz="2600" dirty="0"/>
              <a:t>)</a:t>
            </a:r>
          </a:p>
          <a:p>
            <a:pPr eaLnBrk="1" hangingPunct="1">
              <a:lnSpc>
                <a:spcPct val="150000"/>
              </a:lnSpc>
              <a:spcAft>
                <a:spcPct val="15000"/>
              </a:spcAft>
            </a:pPr>
            <a:r>
              <a:rPr lang="es-EC" sz="2600" dirty="0" err="1"/>
              <a:t>Injection</a:t>
            </a:r>
            <a:r>
              <a:rPr lang="es-EC" sz="2600" dirty="0"/>
              <a:t> Laser </a:t>
            </a:r>
            <a:r>
              <a:rPr lang="es-EC" sz="2600" dirty="0" err="1"/>
              <a:t>Diode</a:t>
            </a:r>
            <a:r>
              <a:rPr lang="es-EC" sz="2600" dirty="0"/>
              <a:t> (ILD)</a:t>
            </a:r>
          </a:p>
          <a:p>
            <a:pPr eaLnBrk="1" hangingPunct="1">
              <a:lnSpc>
                <a:spcPct val="150000"/>
              </a:lnSpc>
              <a:spcAft>
                <a:spcPct val="15000"/>
              </a:spcAft>
            </a:pPr>
            <a:r>
              <a:rPr lang="es-EC" sz="2600" dirty="0" err="1"/>
              <a:t>Multiplexión</a:t>
            </a:r>
            <a:r>
              <a:rPr lang="es-EC" sz="2600" dirty="0"/>
              <a:t> por división de </a:t>
            </a:r>
            <a:r>
              <a:rPr lang="el-GR" sz="2600" dirty="0">
                <a:cs typeface="Tahoma" charset="0"/>
              </a:rPr>
              <a:t>λ</a:t>
            </a:r>
            <a:r>
              <a:rPr lang="es-ES_tradnl" sz="2600" dirty="0">
                <a:cs typeface="Tahoma" charset="0"/>
              </a:rPr>
              <a:t> WDM</a:t>
            </a:r>
            <a:endParaRPr lang="es-EC" sz="2600" dirty="0">
              <a:cs typeface="Tahoma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16" y="1700808"/>
            <a:ext cx="2962275" cy="15430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272" y="3387874"/>
            <a:ext cx="2038350" cy="2238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321AFB-CF0B-4EB8-98DF-09C231527B81}" type="slidenum">
              <a:rPr lang="es-EC" smtClean="0"/>
              <a:pPr>
                <a:defRPr/>
              </a:pPr>
              <a:t>136</a:t>
            </a:fld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  <p:pic>
        <p:nvPicPr>
          <p:cNvPr id="1026" name="Picture 2" descr="Cuatro tipos de multiplexación por división de longitud de onda (WDM) |  Fiber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99" y="2482456"/>
            <a:ext cx="690562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188988" y="1052736"/>
            <a:ext cx="9518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b="0" dirty="0" err="1"/>
              <a:t>Multiplexión</a:t>
            </a:r>
            <a:r>
              <a:rPr lang="es-MX" sz="3200" b="0" dirty="0"/>
              <a:t> por división de </a:t>
            </a:r>
            <a:r>
              <a:rPr lang="es-MX" sz="3200" b="0" dirty="0" smtClean="0"/>
              <a:t>longitud de onda  </a:t>
            </a:r>
            <a:r>
              <a:rPr lang="es-MX" sz="3200" b="0" dirty="0"/>
              <a:t>WDM</a:t>
            </a:r>
          </a:p>
        </p:txBody>
      </p:sp>
    </p:spTree>
    <p:extLst>
      <p:ext uri="{BB962C8B-B14F-4D97-AF65-F5344CB8AC3E}">
        <p14:creationId xmlns:p14="http://schemas.microsoft.com/office/powerpoint/2010/main" val="265969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b="15516"/>
          <a:stretch/>
        </p:blipFill>
        <p:spPr>
          <a:xfrm>
            <a:off x="1535326" y="2052637"/>
            <a:ext cx="9366858" cy="3248571"/>
          </a:xfrm>
          <a:prstGeom prst="rect">
            <a:avLst/>
          </a:prstGeom>
        </p:spPr>
      </p:pic>
      <p:sp>
        <p:nvSpPr>
          <p:cNvPr id="134146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98B41C0-9FD5-43ED-B4BA-1D8818CDCDBE}" type="slidenum">
              <a:rPr lang="es-EC" sz="1200" b="0">
                <a:latin typeface="Arial Black" pitchFamily="34" charset="0"/>
              </a:rPr>
              <a:pPr eaLnBrk="1" hangingPunct="1"/>
              <a:t>137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34147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3600"/>
              <a:t>Fuentes de luz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6528048" y="3522494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0" dirty="0"/>
              <a:t>550 m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8184232" y="3522494"/>
            <a:ext cx="182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0" dirty="0"/>
              <a:t>4</a:t>
            </a:r>
            <a:r>
              <a:rPr lang="es-ES" sz="1600" b="0" dirty="0" smtClean="0"/>
              <a:t>0 Km – 1000 Km</a:t>
            </a:r>
            <a:endParaRPr lang="es-ES" sz="1600" b="0" dirty="0"/>
          </a:p>
        </p:txBody>
      </p:sp>
      <p:sp>
        <p:nvSpPr>
          <p:cNvPr id="4" name="3 CuadroTexto"/>
          <p:cNvSpPr txBox="1"/>
          <p:nvPr/>
        </p:nvSpPr>
        <p:spPr>
          <a:xfrm>
            <a:off x="7916903" y="262762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b="0" dirty="0"/>
              <a:t>10 </a:t>
            </a:r>
            <a:r>
              <a:rPr lang="es-ES" sz="1800" b="0" dirty="0" err="1"/>
              <a:t>Gbps</a:t>
            </a:r>
            <a:endParaRPr lang="es-ES" sz="1800" b="0" dirty="0"/>
          </a:p>
        </p:txBody>
      </p:sp>
      <p:sp>
        <p:nvSpPr>
          <p:cNvPr id="6" name="CuadroTexto 5"/>
          <p:cNvSpPr txBox="1"/>
          <p:nvPr/>
        </p:nvSpPr>
        <p:spPr>
          <a:xfrm>
            <a:off x="6312024" y="262166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800" b="0" dirty="0" smtClean="0"/>
              <a:t>1 </a:t>
            </a:r>
            <a:r>
              <a:rPr lang="es-EC" sz="1800" b="0" dirty="0" err="1" smtClean="0"/>
              <a:t>Gbps</a:t>
            </a:r>
            <a:endParaRPr lang="en-US" sz="18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1B99577-E7BF-4616-95D2-3C098F7C266D}" type="slidenum">
              <a:rPr lang="es-EC" sz="1200" b="0">
                <a:latin typeface="Arial Black" pitchFamily="34" charset="0"/>
              </a:rPr>
              <a:pPr eaLnBrk="1" hangingPunct="1"/>
              <a:t>138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35171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35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3200"/>
              <a:t>Ventajas de la fibra óptica</a:t>
            </a:r>
          </a:p>
        </p:txBody>
      </p:sp>
      <p:sp>
        <p:nvSpPr>
          <p:cNvPr id="135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72816"/>
            <a:ext cx="10972800" cy="4471988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" sz="2400" dirty="0" smtClean="0"/>
              <a:t>Mucho más </a:t>
            </a:r>
            <a:r>
              <a:rPr lang="es-ES" sz="2400" dirty="0" smtClean="0"/>
              <a:t>rápido </a:t>
            </a:r>
            <a:r>
              <a:rPr lang="es-ES" sz="2400" dirty="0" smtClean="0"/>
              <a:t>que la transmisión en cobre</a:t>
            </a:r>
            <a:endParaRPr lang="es-ES" sz="2400" dirty="0"/>
          </a:p>
          <a:p>
            <a:pPr algn="just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" sz="2400" dirty="0" smtClean="0"/>
              <a:t>Hasta diez veces o más rápido que la transmisión satelital (100 Mbps)</a:t>
            </a:r>
          </a:p>
          <a:p>
            <a:pPr algn="just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" sz="2400" dirty="0" smtClean="0"/>
              <a:t>Baja </a:t>
            </a:r>
            <a:r>
              <a:rPr lang="es-ES" sz="2400" dirty="0"/>
              <a:t>atenuación. Repetidores cada </a:t>
            </a:r>
            <a:r>
              <a:rPr lang="es-ES" sz="2400" dirty="0" smtClean="0"/>
              <a:t>40 Km a 1000 Km</a:t>
            </a:r>
            <a:endParaRPr lang="es-ES" sz="2400" dirty="0"/>
          </a:p>
          <a:p>
            <a:pPr lvl="1" algn="just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" sz="2000" dirty="0"/>
              <a:t>5 Km. en el cobre</a:t>
            </a:r>
          </a:p>
          <a:p>
            <a:pPr algn="just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" sz="2400" dirty="0"/>
              <a:t>Inmunidad contra:</a:t>
            </a:r>
          </a:p>
          <a:p>
            <a:pPr lvl="1" algn="just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" sz="2000" dirty="0"/>
              <a:t>Sobrecargas de energía</a:t>
            </a:r>
          </a:p>
          <a:p>
            <a:pPr lvl="1" algn="just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" sz="2000" dirty="0"/>
              <a:t>interferencia electromagnética</a:t>
            </a:r>
          </a:p>
          <a:p>
            <a:pPr lvl="1" algn="just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" sz="2000" dirty="0"/>
              <a:t>sustancias corrosivas</a:t>
            </a:r>
          </a:p>
          <a:p>
            <a:pPr algn="just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" sz="2400" dirty="0"/>
              <a:t>Delgada y liviana. Importante para las PSTN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3" grpId="0" build="p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6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9A2913B-8764-4EB0-A0B0-D353E931074C}" type="slidenum">
              <a:rPr lang="es-EC" sz="1200" b="0">
                <a:latin typeface="Arial Black" pitchFamily="34" charset="0"/>
              </a:rPr>
              <a:pPr eaLnBrk="1" hangingPunct="1"/>
              <a:t>139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36195" name="7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36196" name="Rectangle 40"/>
          <p:cNvSpPr>
            <a:spLocks noGrp="1" noChangeArrowheads="1"/>
          </p:cNvSpPr>
          <p:nvPr>
            <p:ph type="title"/>
          </p:nvPr>
        </p:nvSpPr>
        <p:spPr>
          <a:xfrm>
            <a:off x="1981200" y="333375"/>
            <a:ext cx="8229600" cy="1371600"/>
          </a:xfrm>
        </p:spPr>
        <p:txBody>
          <a:bodyPr/>
          <a:lstStyle/>
          <a:p>
            <a:pPr eaLnBrk="1" hangingPunct="1"/>
            <a:endParaRPr lang="es-ES_tradnl" smtClean="0"/>
          </a:p>
        </p:txBody>
      </p:sp>
      <p:sp>
        <p:nvSpPr>
          <p:cNvPr id="13619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92314" y="3789364"/>
            <a:ext cx="7920037" cy="2455861"/>
          </a:xfrm>
        </p:spPr>
        <p:txBody>
          <a:bodyPr/>
          <a:lstStyle/>
          <a:p>
            <a:pPr eaLnBrk="1" hangingPunct="1"/>
            <a:r>
              <a:rPr lang="es-ES" sz="2400" dirty="0"/>
              <a:t>Bajo costo de instalación</a:t>
            </a:r>
          </a:p>
          <a:p>
            <a:pPr eaLnBrk="1" hangingPunct="1"/>
            <a:r>
              <a:rPr lang="es-ES" sz="2400" dirty="0"/>
              <a:t>No hay fugas de luz</a:t>
            </a:r>
          </a:p>
          <a:p>
            <a:pPr eaLnBrk="1" hangingPunct="1"/>
            <a:r>
              <a:rPr lang="es-ES" sz="2400" dirty="0"/>
              <a:t>Difícil </a:t>
            </a:r>
            <a:r>
              <a:rPr lang="es-ES" sz="2400" dirty="0" smtClean="0"/>
              <a:t>interferirlas</a:t>
            </a:r>
            <a:endParaRPr lang="es-ES" sz="2400" dirty="0"/>
          </a:p>
          <a:p>
            <a:pPr eaLnBrk="1" hangingPunct="1"/>
            <a:r>
              <a:rPr lang="es-ES" sz="2400" dirty="0"/>
              <a:t>Seguridad contra intrusos y espías</a:t>
            </a:r>
          </a:p>
        </p:txBody>
      </p:sp>
      <p:graphicFrame>
        <p:nvGraphicFramePr>
          <p:cNvPr id="77901" name="Group 77"/>
          <p:cNvGraphicFramePr>
            <a:graphicFrameLocks noGrp="1"/>
          </p:cNvGraphicFramePr>
          <p:nvPr>
            <p:ph sz="quarter" idx="2"/>
          </p:nvPr>
        </p:nvGraphicFramePr>
        <p:xfrm>
          <a:off x="2063750" y="1700213"/>
          <a:ext cx="7639050" cy="1595438"/>
        </p:xfrm>
        <a:graphic>
          <a:graphicData uri="http://schemas.openxmlformats.org/drawingml/2006/table">
            <a:tbl>
              <a:tblPr/>
              <a:tblGrid>
                <a:gridCol w="191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1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1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</a:rPr>
                        <a:t>material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</a:rPr>
                        <a:t>distancia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</a:rPr>
                        <a:t>pares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</a:rPr>
                        <a:t>Kg.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cobre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 km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fibra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 km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4221361"/>
                <a:ext cx="10972800" cy="2023864"/>
              </a:xfrm>
            </p:spPr>
            <p:txBody>
              <a:bodyPr/>
              <a:lstStyle/>
              <a:p>
                <a:pPr algn="just"/>
                <a:r>
                  <a:rPr lang="es-ES" sz="2400" dirty="0"/>
                  <a:t>Representación de la señal en función de la distancia recorrida</a:t>
                </a:r>
              </a:p>
              <a:p>
                <a:pPr algn="just"/>
                <a:r>
                  <a:rPr lang="es-ES" sz="2400" dirty="0" smtClean="0"/>
                  <a:t>Longitud </a:t>
                </a:r>
                <a:r>
                  <a:rPr lang="es-ES" sz="2400" dirty="0"/>
                  <a:t>de onda </a:t>
                </a:r>
                <a:r>
                  <a:rPr lang="el-GR" sz="2400" dirty="0"/>
                  <a:t>λ</a:t>
                </a:r>
                <a:r>
                  <a:rPr lang="es-ES" sz="2400" dirty="0"/>
                  <a:t> es la distancia de un ciclo </a:t>
                </a:r>
                <a:r>
                  <a:rPr lang="es-ES" sz="2400" dirty="0" smtClean="0"/>
                  <a:t>expresada en metros</a:t>
                </a:r>
              </a:p>
              <a:p>
                <a:pPr algn="just"/>
                <a:r>
                  <a:rPr lang="es-ES" sz="2400" dirty="0" smtClean="0"/>
                  <a:t>La amplitud </a:t>
                </a:r>
                <a14:m>
                  <m:oMath xmlns:m="http://schemas.openxmlformats.org/officeDocument/2006/math">
                    <m:r>
                      <a:rPr lang="es-ES" sz="24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s-ES" sz="2400" dirty="0" smtClean="0"/>
                  <a:t> se atenúa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E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s-ES" sz="2400" dirty="0" smtClean="0"/>
                  <a:t> permanece constante</a:t>
                </a:r>
                <a:endParaRPr lang="es-ES" sz="2400" dirty="0"/>
              </a:p>
            </p:txBody>
          </p:sp>
        </mc:Choice>
        <mc:Fallback xmlns="">
          <p:sp>
            <p:nvSpPr>
              <p:cNvPr id="14339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4221361"/>
                <a:ext cx="10972800" cy="2023864"/>
              </a:xfrm>
              <a:blipFill>
                <a:blip r:embed="rId4"/>
                <a:stretch>
                  <a:fillRect l="-333" t="-2108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40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00D9B47-3923-4A74-81D6-B9297D9418BB}" type="slidenum">
              <a:rPr lang="es-EC" sz="1200" b="0">
                <a:latin typeface="Arial Black" pitchFamily="34" charset="0"/>
              </a:rPr>
              <a:pPr eaLnBrk="1" hangingPunct="1"/>
              <a:t>14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4341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1434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1291350"/>
            <a:ext cx="4087812" cy="251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AB22D7E-A4BB-4BD1-8DFE-411C198720EC}" type="slidenum">
              <a:rPr lang="es-EC" sz="1200" b="0">
                <a:latin typeface="Arial Black" pitchFamily="34" charset="0"/>
              </a:rPr>
              <a:pPr eaLnBrk="1" hangingPunct="1"/>
              <a:t>140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37219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37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C" sz="3200" dirty="0"/>
              <a:t>Aplicaciones de la Fibra Óptica</a:t>
            </a:r>
          </a:p>
        </p:txBody>
      </p:sp>
      <p:sp>
        <p:nvSpPr>
          <p:cNvPr id="13722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s-EC" sz="2400" dirty="0"/>
              <a:t>Troncales de gran recorrido</a:t>
            </a:r>
          </a:p>
          <a:p>
            <a:pPr algn="just" eaLnBrk="1" hangingPunct="1">
              <a:lnSpc>
                <a:spcPct val="120000"/>
              </a:lnSpc>
            </a:pPr>
            <a:r>
              <a:rPr lang="es-EC" sz="2400" dirty="0" smtClean="0"/>
              <a:t>Última </a:t>
            </a:r>
            <a:r>
              <a:rPr lang="es-EC" sz="2400" dirty="0"/>
              <a:t>milla, bucle del abonado, bucle local, bucle de suscriptor, local </a:t>
            </a:r>
            <a:r>
              <a:rPr lang="es-EC" sz="2400" dirty="0" err="1"/>
              <a:t>loop</a:t>
            </a:r>
            <a:r>
              <a:rPr lang="es-EC" sz="2400" dirty="0"/>
              <a:t>, red de acceso</a:t>
            </a:r>
          </a:p>
          <a:p>
            <a:pPr eaLnBrk="1" hangingPunct="1">
              <a:lnSpc>
                <a:spcPct val="120000"/>
              </a:lnSpc>
            </a:pPr>
            <a:r>
              <a:rPr lang="es-EC" sz="2400" dirty="0" err="1"/>
              <a:t>LANs</a:t>
            </a:r>
            <a:endParaRPr lang="es-EC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3973640-FF43-49B6-B516-10D95B2DDF9D}" type="slidenum">
              <a:rPr lang="es-EC" sz="1200" b="0">
                <a:latin typeface="Arial Black" pitchFamily="34" charset="0"/>
              </a:rPr>
              <a:pPr eaLnBrk="1" hangingPunct="1"/>
              <a:t>141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38243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38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3200" dirty="0"/>
              <a:t>Debilidades de la fibra óptica</a:t>
            </a:r>
          </a:p>
        </p:txBody>
      </p:sp>
      <p:sp>
        <p:nvSpPr>
          <p:cNvPr id="1382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spcAft>
                <a:spcPct val="30000"/>
              </a:spcAft>
            </a:pPr>
            <a:r>
              <a:rPr lang="es-ES" sz="2400" dirty="0" smtClean="0"/>
              <a:t>En algunos países, tecnología </a:t>
            </a:r>
            <a:r>
              <a:rPr lang="es-ES" sz="2400" dirty="0" smtClean="0"/>
              <a:t>que recién se está haciendo familiar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S" sz="2400" dirty="0" smtClean="0"/>
              <a:t>Requiere </a:t>
            </a:r>
            <a:r>
              <a:rPr lang="es-ES" sz="2400" dirty="0"/>
              <a:t>habilidades que muchos ingenieros carecen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S" sz="2400" dirty="0"/>
              <a:t>Muy delicada. Se puede doblar o romper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S" sz="2400" dirty="0"/>
              <a:t>Transmisión unidireccional. La comunicación </a:t>
            </a:r>
            <a:r>
              <a:rPr lang="es-ES" sz="2400" dirty="0" err="1"/>
              <a:t>duplex</a:t>
            </a:r>
            <a:r>
              <a:rPr lang="es-ES" sz="2400" dirty="0"/>
              <a:t> requiere dos fibras o dos bandas de frecuencia en una fibra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S" sz="2400" dirty="0"/>
              <a:t>Interfaces de fibra más caras que las eléctricas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S" sz="2400" dirty="0"/>
              <a:t>Equipos para instalación de FO más caros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321AFB-CF0B-4EB8-98DF-09C231527B81}" type="slidenum">
              <a:rPr lang="es-EC" smtClean="0"/>
              <a:pPr>
                <a:defRPr/>
              </a:pPr>
              <a:t>142</a:t>
            </a:fld>
            <a:endParaRPr lang="es-EC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  <p:pic>
        <p:nvPicPr>
          <p:cNvPr id="1026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016"/>
            <a:ext cx="8796469" cy="6597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539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s-ES" sz="4800" dirty="0" smtClean="0"/>
              <a:t>2.5 Transmisión inalámbrica</a:t>
            </a:r>
          </a:p>
        </p:txBody>
      </p:sp>
      <p:sp>
        <p:nvSpPr>
          <p:cNvPr id="139267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s-EC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B2F1FEB-6E46-43F7-95C7-9DC81A85BA57}" type="slidenum">
              <a:rPr lang="es-EC" sz="1200" b="0">
                <a:latin typeface="Arial Black" pitchFamily="34" charset="0"/>
              </a:rPr>
              <a:pPr eaLnBrk="1" hangingPunct="1"/>
              <a:t>144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40291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40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C" dirty="0" smtClean="0"/>
          </a:p>
        </p:txBody>
      </p:sp>
      <p:sp>
        <p:nvSpPr>
          <p:cNvPr id="140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10972800" cy="4687888"/>
          </a:xfrm>
        </p:spPr>
        <p:txBody>
          <a:bodyPr/>
          <a:lstStyle/>
          <a:p>
            <a:pPr algn="just" eaLnBrk="1" hangingPunct="1">
              <a:spcBef>
                <a:spcPts val="1200"/>
              </a:spcBef>
            </a:pPr>
            <a:r>
              <a:rPr lang="es-EC" sz="2400" dirty="0"/>
              <a:t>En el futuro </a:t>
            </a:r>
            <a:r>
              <a:rPr lang="es-EC" sz="2400" dirty="0" smtClean="0"/>
              <a:t>solo </a:t>
            </a:r>
            <a:r>
              <a:rPr lang="es-EC" sz="2400" dirty="0" smtClean="0"/>
              <a:t>habrá </a:t>
            </a:r>
            <a:r>
              <a:rPr lang="es-EC" sz="2400" dirty="0"/>
              <a:t>clases de comunicaciones: </a:t>
            </a:r>
          </a:p>
          <a:p>
            <a:pPr lvl="1" algn="just" eaLnBrk="1" hangingPunct="1">
              <a:spcBef>
                <a:spcPts val="1200"/>
              </a:spcBef>
            </a:pPr>
            <a:r>
              <a:rPr lang="es-EC" sz="2400" dirty="0"/>
              <a:t>Fibra óptica para los dispositivos fijos</a:t>
            </a:r>
          </a:p>
          <a:p>
            <a:pPr lvl="1" algn="just" eaLnBrk="1" hangingPunct="1">
              <a:spcBef>
                <a:spcPts val="1200"/>
              </a:spcBef>
            </a:pPr>
            <a:r>
              <a:rPr lang="es-EC" sz="2400" dirty="0"/>
              <a:t>Inalámbrica para dispositivos móviles</a:t>
            </a:r>
          </a:p>
          <a:p>
            <a:pPr lvl="2" algn="just" eaLnBrk="1" hangingPunct="1">
              <a:spcBef>
                <a:spcPts val="1200"/>
              </a:spcBef>
            </a:pPr>
            <a:r>
              <a:rPr lang="es-EC" sz="2000" dirty="0"/>
              <a:t>Laptops, </a:t>
            </a:r>
            <a:r>
              <a:rPr lang="es-EC" sz="2000" dirty="0" err="1"/>
              <a:t>tablets</a:t>
            </a:r>
            <a:r>
              <a:rPr lang="es-EC" sz="2000" dirty="0"/>
              <a:t>, </a:t>
            </a:r>
            <a:r>
              <a:rPr lang="es-EC" sz="2000" dirty="0" smtClean="0"/>
              <a:t>celulares, </a:t>
            </a:r>
            <a:r>
              <a:rPr lang="es-EC" sz="2000" dirty="0" err="1" smtClean="0"/>
              <a:t>GPSs</a:t>
            </a:r>
            <a:r>
              <a:rPr lang="es-EC" sz="2000" dirty="0" smtClean="0"/>
              <a:t>, etiquetadoras de precios de artículos, lector de tarjetas de crédito y débito</a:t>
            </a:r>
            <a:endParaRPr lang="es-EC" sz="2000" dirty="0"/>
          </a:p>
          <a:p>
            <a:pPr lvl="2" algn="just" eaLnBrk="1" hangingPunct="1">
              <a:spcBef>
                <a:spcPts val="1200"/>
              </a:spcBef>
            </a:pPr>
            <a:r>
              <a:rPr lang="es-EC" sz="2000" dirty="0"/>
              <a:t>Dispositivos fijos de difícil </a:t>
            </a:r>
            <a:r>
              <a:rPr lang="es-EC" sz="2000" dirty="0" smtClean="0"/>
              <a:t>acceso: </a:t>
            </a:r>
            <a:r>
              <a:rPr lang="es-EC" sz="2000" dirty="0"/>
              <a:t>estaciones </a:t>
            </a:r>
            <a:r>
              <a:rPr lang="es-EC" sz="2000" dirty="0" smtClean="0"/>
              <a:t>meteorológicas (sensores de caudal de agua, sísmicos, lluvia, temperatura, velocidad del viento)</a:t>
            </a:r>
            <a:endParaRPr lang="es-EC" sz="2000" dirty="0"/>
          </a:p>
          <a:p>
            <a:pPr algn="just" eaLnBrk="1" hangingPunct="1">
              <a:spcBef>
                <a:spcPts val="1200"/>
              </a:spcBef>
            </a:pPr>
            <a:r>
              <a:rPr lang="es-EC" sz="2400" dirty="0"/>
              <a:t>Las comunicaciones inalámbricas se iniciaron en </a:t>
            </a:r>
            <a:r>
              <a:rPr lang="es-EC" sz="2400" dirty="0" err="1" smtClean="0"/>
              <a:t>Hawaii</a:t>
            </a:r>
            <a:r>
              <a:rPr lang="es-EC" sz="2400" dirty="0"/>
              <a:t>:</a:t>
            </a:r>
            <a:r>
              <a:rPr lang="es-EC" sz="2400" dirty="0" smtClean="0"/>
              <a:t> </a:t>
            </a:r>
            <a:r>
              <a:rPr lang="es-EC" sz="2400" i="1" dirty="0" smtClean="0"/>
              <a:t>Red </a:t>
            </a:r>
            <a:r>
              <a:rPr lang="es-EC" sz="2400" i="1" dirty="0" err="1" smtClean="0"/>
              <a:t>Aloha</a:t>
            </a:r>
            <a:r>
              <a:rPr lang="es-EC" sz="2400" i="1" dirty="0" smtClean="0"/>
              <a:t> 1970s (</a:t>
            </a:r>
            <a:r>
              <a:rPr lang="es-EC" sz="2400" dirty="0" smtClean="0"/>
              <a:t>Norman </a:t>
            </a:r>
            <a:r>
              <a:rPr lang="es-EC" sz="2400" dirty="0" err="1" smtClean="0"/>
              <a:t>Abramson</a:t>
            </a:r>
            <a:r>
              <a:rPr lang="es-EC" sz="2400" i="1" dirty="0" smtClean="0"/>
              <a:t>)</a:t>
            </a:r>
            <a:endParaRPr lang="es-EC" sz="24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3" grpId="0" uiExpand="1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88"/>
          <a:stretch/>
        </p:blipFill>
        <p:spPr bwMode="auto">
          <a:xfrm>
            <a:off x="1991545" y="764705"/>
            <a:ext cx="4243221" cy="3415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321AFB-CF0B-4EB8-98DF-09C231527B81}" type="slidenum">
              <a:rPr lang="es-EC" smtClean="0"/>
              <a:pPr>
                <a:defRPr/>
              </a:pPr>
              <a:t>145</a:t>
            </a:fld>
            <a:endParaRPr lang="es-EC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3068961"/>
            <a:ext cx="424815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6672064" y="1148552"/>
            <a:ext cx="35734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s-ES" sz="2400" b="0" dirty="0"/>
              <a:t>Estaciones remotas que </a:t>
            </a:r>
          </a:p>
          <a:p>
            <a:r>
              <a:rPr lang="es-ES" sz="2400" b="0" dirty="0"/>
              <a:t>transmite las lecturas </a:t>
            </a:r>
          </a:p>
          <a:p>
            <a:r>
              <a:rPr lang="es-ES" sz="2400" b="0" dirty="0"/>
              <a:t>inalámbricamente</a:t>
            </a:r>
          </a:p>
        </p:txBody>
      </p:sp>
    </p:spTree>
    <p:extLst>
      <p:ext uri="{BB962C8B-B14F-4D97-AF65-F5344CB8AC3E}">
        <p14:creationId xmlns:p14="http://schemas.microsoft.com/office/powerpoint/2010/main" val="266361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8E3D284-9948-41E3-A7BA-78394E00E7AB}" type="slidenum">
              <a:rPr lang="es-EC" sz="1200" b="0">
                <a:latin typeface="Arial Black" pitchFamily="34" charset="0"/>
              </a:rPr>
              <a:pPr eaLnBrk="1" hangingPunct="1"/>
              <a:t>146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41315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1413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2249" r="2661" b="3018"/>
          <a:stretch>
            <a:fillRect/>
          </a:stretch>
        </p:blipFill>
        <p:spPr bwMode="auto">
          <a:xfrm>
            <a:off x="3359151" y="981076"/>
            <a:ext cx="5432425" cy="455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1317" name="5 CuadroTexto"/>
          <p:cNvSpPr txBox="1">
            <a:spLocks noChangeArrowheads="1"/>
          </p:cNvSpPr>
          <p:nvPr/>
        </p:nvSpPr>
        <p:spPr bwMode="auto">
          <a:xfrm>
            <a:off x="4784726" y="5791201"/>
            <a:ext cx="25828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400" b="0"/>
              <a:t>Estado de Hawaii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34DA542-44F0-49A1-A299-3737B650E05B}" type="slidenum">
              <a:rPr lang="es-EC" sz="1200" b="0">
                <a:latin typeface="Arial Black" pitchFamily="34" charset="0"/>
              </a:rPr>
              <a:pPr eaLnBrk="1" hangingPunct="1"/>
              <a:t>147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42339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4234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88640"/>
            <a:ext cx="10972800" cy="1371600"/>
          </a:xfrm>
        </p:spPr>
        <p:txBody>
          <a:bodyPr/>
          <a:lstStyle/>
          <a:p>
            <a:pPr eaLnBrk="1" hangingPunct="1"/>
            <a:r>
              <a:rPr lang="es-ES" sz="3200" dirty="0" smtClean="0"/>
              <a:t>2.5.1 </a:t>
            </a:r>
            <a:r>
              <a:rPr lang="es-ES" sz="3200" dirty="0"/>
              <a:t>Espectro electromagnético</a:t>
            </a:r>
          </a:p>
        </p:txBody>
      </p:sp>
      <p:sp>
        <p:nvSpPr>
          <p:cNvPr id="1423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340768"/>
            <a:ext cx="6638528" cy="943744"/>
          </a:xfrm>
        </p:spPr>
        <p:txBody>
          <a:bodyPr/>
          <a:lstStyle/>
          <a:p>
            <a:pPr algn="just" eaLnBrk="1" hangingPunct="1">
              <a:spcAft>
                <a:spcPct val="30000"/>
              </a:spcAft>
            </a:pPr>
            <a:r>
              <a:rPr lang="es-ES" sz="2400" dirty="0"/>
              <a:t>Electrones en movimiento producen ondas electromagnéticas que viajan por el </a:t>
            </a:r>
            <a:r>
              <a:rPr lang="es-ES" sz="2400" dirty="0" smtClean="0"/>
              <a:t>espacio</a:t>
            </a:r>
            <a:endParaRPr lang="es-ES" sz="2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621" y="1340768"/>
            <a:ext cx="1868835" cy="2438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186" y="3933056"/>
            <a:ext cx="1721703" cy="2333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609600" y="2348880"/>
            <a:ext cx="66385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ct val="20000"/>
              </a:spcBef>
              <a:spcAft>
                <a:spcPct val="30000"/>
              </a:spcAft>
              <a:buClr>
                <a:srgbClr val="00007D"/>
              </a:buClr>
              <a:buSzPct val="75000"/>
              <a:buFont typeface="Wingdings" pitchFamily="2" charset="2"/>
              <a:buChar char="n"/>
            </a:pPr>
            <a:r>
              <a:rPr lang="es-ES" sz="2400" b="0" kern="0" dirty="0" smtClean="0">
                <a:solidFill>
                  <a:srgbClr val="000000"/>
                </a:solidFill>
                <a:latin typeface="Arial"/>
              </a:rPr>
              <a:t>Estas ondas fueron modeladas matemáticamente por el británico </a:t>
            </a:r>
            <a:r>
              <a:rPr lang="es-ES" sz="2400" b="0" kern="0" dirty="0">
                <a:solidFill>
                  <a:srgbClr val="000000"/>
                </a:solidFill>
                <a:latin typeface="Arial"/>
              </a:rPr>
              <a:t>nacido en Edimburgo, James Maxwell </a:t>
            </a:r>
            <a:r>
              <a:rPr lang="es-ES" sz="2400" b="0" kern="0" dirty="0" smtClean="0">
                <a:solidFill>
                  <a:srgbClr val="000000"/>
                </a:solidFill>
                <a:latin typeface="Arial"/>
              </a:rPr>
              <a:t>en 1865</a:t>
            </a:r>
            <a:endParaRPr lang="es-ES" sz="2400" b="0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09600" y="4725144"/>
            <a:ext cx="66385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ct val="20000"/>
              </a:spcBef>
              <a:spcAft>
                <a:spcPct val="30000"/>
              </a:spcAft>
              <a:buClr>
                <a:srgbClr val="00007D"/>
              </a:buClr>
              <a:buSzPct val="75000"/>
              <a:buFont typeface="Wingdings" pitchFamily="2" charset="2"/>
              <a:buChar char="n"/>
            </a:pPr>
            <a:r>
              <a:rPr lang="es-ES" sz="2400" b="0" kern="0" dirty="0" err="1">
                <a:solidFill>
                  <a:srgbClr val="000000"/>
                </a:solidFill>
                <a:latin typeface="Arial"/>
              </a:rPr>
              <a:t>Henrich</a:t>
            </a:r>
            <a:r>
              <a:rPr lang="es-ES" sz="2400" b="0" kern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s-ES" sz="2400" b="0" kern="0" dirty="0" smtClean="0">
                <a:solidFill>
                  <a:srgbClr val="000000"/>
                </a:solidFill>
                <a:latin typeface="Arial"/>
              </a:rPr>
              <a:t>Hertz, judío </a:t>
            </a:r>
            <a:r>
              <a:rPr lang="es-ES" sz="2400" b="0" kern="0" dirty="0">
                <a:solidFill>
                  <a:srgbClr val="000000"/>
                </a:solidFill>
                <a:latin typeface="Arial"/>
              </a:rPr>
              <a:t>nacido en </a:t>
            </a:r>
            <a:r>
              <a:rPr lang="es-ES" sz="2400" b="0" kern="0" dirty="0" smtClean="0">
                <a:solidFill>
                  <a:srgbClr val="000000"/>
                </a:solidFill>
                <a:latin typeface="Arial"/>
              </a:rPr>
              <a:t>Hamburgo, las </a:t>
            </a:r>
            <a:r>
              <a:rPr lang="es-ES" sz="2400" b="0" kern="0" dirty="0">
                <a:solidFill>
                  <a:srgbClr val="000000"/>
                </a:solidFill>
                <a:latin typeface="Arial"/>
              </a:rPr>
              <a:t>experimentó en 1887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7AD1A60-ADF0-4E59-AF24-ECFE15978B3E}" type="slidenum">
              <a:rPr lang="es-EC" sz="1200" b="0">
                <a:latin typeface="Arial Black" pitchFamily="34" charset="0"/>
              </a:rPr>
              <a:pPr eaLnBrk="1" hangingPunct="1"/>
              <a:t>148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44387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44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C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38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09600" y="1981200"/>
                <a:ext cx="10972800" cy="4471988"/>
              </a:xfrm>
            </p:spPr>
            <p:txBody>
              <a:bodyPr/>
              <a:lstStyle/>
              <a:p>
                <a:pPr algn="just" eaLnBrk="1" hangingPunct="1">
                  <a:lnSpc>
                    <a:spcPct val="120000"/>
                  </a:lnSpc>
                  <a:spcAft>
                    <a:spcPct val="30000"/>
                  </a:spcAft>
                </a:pPr>
                <a:r>
                  <a:rPr lang="es-ES" sz="2400" dirty="0"/>
                  <a:t>Una antena puede difundir y recibir ondas electromagnéticas</a:t>
                </a:r>
              </a:p>
              <a:p>
                <a:pPr algn="just" eaLnBrk="1" hangingPunct="1">
                  <a:lnSpc>
                    <a:spcPct val="120000"/>
                  </a:lnSpc>
                  <a:spcAft>
                    <a:spcPct val="30000"/>
                  </a:spcAft>
                </a:pPr>
                <a:r>
                  <a:rPr lang="es-ES" sz="2400" dirty="0"/>
                  <a:t>En el </a:t>
                </a:r>
                <a:r>
                  <a:rPr lang="es-ES" sz="2400" dirty="0" smtClean="0"/>
                  <a:t>vacío </a:t>
                </a:r>
                <a:r>
                  <a:rPr lang="es-ES" sz="2400" dirty="0"/>
                  <a:t>las </a:t>
                </a:r>
                <a:r>
                  <a:rPr lang="es-ES" sz="2400" dirty="0" smtClean="0"/>
                  <a:t>ondas </a:t>
                </a:r>
                <a:r>
                  <a:rPr lang="es-ES" sz="2400" dirty="0"/>
                  <a:t>viajan a la </a:t>
                </a:r>
                <a:r>
                  <a:rPr lang="es-ES" sz="2400" dirty="0" smtClean="0"/>
                  <a:t>velocidad </a:t>
                </a:r>
                <a:r>
                  <a:rPr lang="es-ES" sz="2400" b="1" dirty="0">
                    <a:solidFill>
                      <a:srgbClr val="FF0066"/>
                    </a:solidFill>
                  </a:rPr>
                  <a:t>c</a:t>
                </a:r>
                <a:r>
                  <a:rPr lang="es-ES" sz="2400" dirty="0"/>
                  <a:t>, </a:t>
                </a:r>
                <a:r>
                  <a:rPr lang="es-ES" sz="2400" dirty="0" smtClean="0"/>
                  <a:t>independientemente </a:t>
                </a:r>
                <a:r>
                  <a:rPr lang="es-ES" sz="2400" dirty="0"/>
                  <a:t>de </a:t>
                </a:r>
                <a:r>
                  <a:rPr lang="es-ES" sz="2400" b="1" dirty="0">
                    <a:solidFill>
                      <a:srgbClr val="FF0066"/>
                    </a:solidFill>
                  </a:rPr>
                  <a:t>f</a:t>
                </a:r>
              </a:p>
              <a:p>
                <a:pPr algn="just" eaLnBrk="1" hangingPunct="1">
                  <a:lnSpc>
                    <a:spcPct val="120000"/>
                  </a:lnSpc>
                  <a:spcAft>
                    <a:spcPct val="30000"/>
                  </a:spcAft>
                </a:pPr>
                <a:r>
                  <a:rPr lang="es-ES" sz="2400" dirty="0"/>
                  <a:t>En el vacío: </a:t>
                </a:r>
                <a:r>
                  <a:rPr lang="es-ES" sz="2400" dirty="0" err="1"/>
                  <a:t>λf</a:t>
                </a:r>
                <a:r>
                  <a:rPr lang="es-ES" sz="2400" dirty="0"/>
                  <a:t> = c</a:t>
                </a:r>
              </a:p>
              <a:p>
                <a:pPr algn="just" eaLnBrk="1" hangingPunct="1">
                  <a:lnSpc>
                    <a:spcPct val="120000"/>
                  </a:lnSpc>
                  <a:spcAft>
                    <a:spcPct val="30000"/>
                  </a:spcAft>
                </a:pPr>
                <a:r>
                  <a:rPr lang="es-ES" sz="2400" dirty="0"/>
                  <a:t>En cobre o fibra óptica, la velocidad 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400" i="1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s-ES" sz="2400" i="1"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s-ES" sz="2400" i="1">
                        <a:latin typeface="Cambria Math"/>
                      </a:rPr>
                      <m:t>𝑐</m:t>
                    </m:r>
                  </m:oMath>
                </a14:m>
                <a:r>
                  <a:rPr lang="es-ES" sz="2400" dirty="0"/>
                  <a:t> y es </a:t>
                </a:r>
                <a:r>
                  <a:rPr lang="es-ES" sz="2400" dirty="0" smtClean="0"/>
                  <a:t>dependiente </a:t>
                </a:r>
                <a:r>
                  <a:rPr lang="es-ES" sz="2400" dirty="0"/>
                  <a:t>de f</a:t>
                </a:r>
              </a:p>
            </p:txBody>
          </p:sp>
        </mc:Choice>
        <mc:Fallback xmlns="">
          <p:sp>
            <p:nvSpPr>
              <p:cNvPr id="14438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981200"/>
                <a:ext cx="10972800" cy="4471988"/>
              </a:xfrm>
              <a:blipFill>
                <a:blip r:embed="rId2"/>
                <a:stretch>
                  <a:fillRect l="-333" t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68F2480-DCCE-4343-B620-52D675BBFE4A}" type="slidenum">
              <a:rPr lang="es-EC" sz="1200" b="0">
                <a:latin typeface="Arial Black" pitchFamily="34" charset="0"/>
              </a:rPr>
              <a:pPr eaLnBrk="1" hangingPunct="1"/>
              <a:t>149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45411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45412" name="Rectangle 2"/>
          <p:cNvSpPr>
            <a:spLocks noGrp="1" noChangeArrowheads="1"/>
          </p:cNvSpPr>
          <p:nvPr>
            <p:ph type="title"/>
          </p:nvPr>
        </p:nvSpPr>
        <p:spPr>
          <a:xfrm>
            <a:off x="839416" y="457201"/>
            <a:ext cx="8229600" cy="1171575"/>
          </a:xfrm>
        </p:spPr>
        <p:txBody>
          <a:bodyPr/>
          <a:lstStyle/>
          <a:p>
            <a:pPr eaLnBrk="1" hangingPunct="1"/>
            <a:r>
              <a:rPr lang="es-EC" sz="3600" dirty="0" smtClean="0"/>
              <a:t>Antena</a:t>
            </a:r>
            <a:endParaRPr lang="es-EC" sz="3600" dirty="0"/>
          </a:p>
        </p:txBody>
      </p:sp>
      <p:sp>
        <p:nvSpPr>
          <p:cNvPr id="1454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7408" y="1557338"/>
            <a:ext cx="10814992" cy="4895850"/>
          </a:xfrm>
        </p:spPr>
        <p:txBody>
          <a:bodyPr/>
          <a:lstStyle/>
          <a:p>
            <a:pPr algn="just" eaLnBrk="1" hangingPunct="1">
              <a:spcAft>
                <a:spcPct val="30000"/>
              </a:spcAft>
            </a:pPr>
            <a:r>
              <a:rPr lang="es-EC" sz="2400" dirty="0" smtClean="0"/>
              <a:t>Es uno </a:t>
            </a:r>
            <a:r>
              <a:rPr lang="es-EC" sz="2400" dirty="0"/>
              <a:t>o más conductores eléctricos </a:t>
            </a:r>
            <a:r>
              <a:rPr lang="es-EC" sz="2400" dirty="0" smtClean="0"/>
              <a:t>usados </a:t>
            </a:r>
            <a:r>
              <a:rPr lang="es-EC" sz="2400" dirty="0"/>
              <a:t>para radiar </a:t>
            </a:r>
            <a:r>
              <a:rPr lang="es-EC" sz="2400" dirty="0" smtClean="0"/>
              <a:t>y/o </a:t>
            </a:r>
            <a:r>
              <a:rPr lang="es-EC" sz="2400" dirty="0"/>
              <a:t>captar </a:t>
            </a:r>
            <a:r>
              <a:rPr lang="es-EC" sz="2400" dirty="0" smtClean="0"/>
              <a:t>ondas electromagnéticas</a:t>
            </a:r>
            <a:endParaRPr lang="es-EC" sz="2400" dirty="0"/>
          </a:p>
          <a:p>
            <a:pPr algn="just" eaLnBrk="1" hangingPunct="1">
              <a:spcAft>
                <a:spcPct val="30000"/>
              </a:spcAft>
            </a:pPr>
            <a:r>
              <a:rPr lang="es-ES" sz="2400" dirty="0"/>
              <a:t>Una antena puede ser a la vez emisora y receptora</a:t>
            </a:r>
            <a:endParaRPr lang="es-EC" sz="2400" dirty="0"/>
          </a:p>
          <a:p>
            <a:pPr algn="just" eaLnBrk="1" hangingPunct="1">
              <a:spcAft>
                <a:spcPct val="30000"/>
              </a:spcAft>
            </a:pPr>
            <a:r>
              <a:rPr lang="es-EC" sz="2400" dirty="0" smtClean="0"/>
              <a:t>Corriente eléctrica </a:t>
            </a:r>
            <a:r>
              <a:rPr lang="es-EC" sz="2400" dirty="0"/>
              <a:t>a frecuencia de radio (10KHz-100GHz) </a:t>
            </a:r>
            <a:r>
              <a:rPr lang="es-EC" sz="2400" dirty="0" smtClean="0"/>
              <a:t>irradia energía en forma de ondas electromagnética a través de una antena emisora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S" sz="2400" dirty="0" smtClean="0"/>
              <a:t>Una antena receptora capta estas ondas y las pasa al receptor para que las convierta en corriente eléctrica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smtClean="0"/>
          </a:p>
        </p:txBody>
      </p:sp>
      <p:sp>
        <p:nvSpPr>
          <p:cNvPr id="1536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sz="2400"/>
              <a:t>Representación de una señal periódica en función de la frecuencia</a:t>
            </a:r>
          </a:p>
        </p:txBody>
      </p:sp>
      <p:sp>
        <p:nvSpPr>
          <p:cNvPr id="15364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9D5C1FC-6A0B-47F1-937A-E6A4209A3872}" type="slidenum">
              <a:rPr lang="es-EC" sz="1200" b="0">
                <a:latin typeface="Arial Black" pitchFamily="34" charset="0"/>
              </a:rPr>
              <a:pPr eaLnBrk="1" hangingPunct="1"/>
              <a:t>15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5365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153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6" y="3068638"/>
            <a:ext cx="3656013" cy="269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lipse 1"/>
          <p:cNvSpPr/>
          <p:nvPr/>
        </p:nvSpPr>
        <p:spPr bwMode="auto">
          <a:xfrm>
            <a:off x="12864752" y="4869160"/>
            <a:ext cx="288032" cy="288032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273ACE6-BF57-4996-8DB1-6405351AE0D9}" type="slidenum">
              <a:rPr lang="es-EC" sz="1200" b="0">
                <a:latin typeface="Arial Black" pitchFamily="34" charset="0"/>
              </a:rPr>
              <a:pPr eaLnBrk="1" hangingPunct="1"/>
              <a:t>150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47459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147460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4" y="1556792"/>
            <a:ext cx="2687637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461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6" y="1556792"/>
            <a:ext cx="2689225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2610654" y="4184685"/>
            <a:ext cx="242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0" dirty="0" smtClean="0"/>
              <a:t>Estación terrena</a:t>
            </a:r>
            <a:endParaRPr lang="es-EC" sz="2400" b="0" dirty="0"/>
          </a:p>
        </p:txBody>
      </p:sp>
      <p:sp>
        <p:nvSpPr>
          <p:cNvPr id="3" name="CuadroTexto 2"/>
          <p:cNvSpPr txBox="1"/>
          <p:nvPr/>
        </p:nvSpPr>
        <p:spPr>
          <a:xfrm>
            <a:off x="6048235" y="4184685"/>
            <a:ext cx="3935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0" dirty="0" smtClean="0"/>
              <a:t>Satélite de comunicaciones</a:t>
            </a:r>
            <a:endParaRPr lang="es-EC" sz="2400" b="0" dirty="0"/>
          </a:p>
        </p:txBody>
      </p:sp>
      <p:sp>
        <p:nvSpPr>
          <p:cNvPr id="4" name="CuadroTexto 3"/>
          <p:cNvSpPr txBox="1"/>
          <p:nvPr/>
        </p:nvSpPr>
        <p:spPr>
          <a:xfrm>
            <a:off x="5037922" y="5373216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400" dirty="0" smtClean="0">
                <a:hlinkClick r:id="rId4" action="ppaction://hlinkfile"/>
              </a:rPr>
              <a:t>Link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C0DCBA6-7C52-46B8-BE26-995863D04A50}" type="slidenum">
              <a:rPr lang="es-EC" sz="1200" b="0">
                <a:latin typeface="Arial Black" pitchFamily="34" charset="0"/>
              </a:rPr>
              <a:pPr eaLnBrk="1" hangingPunct="1"/>
              <a:t>151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48483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48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C" sz="3200" dirty="0"/>
              <a:t>Patrón de radiación</a:t>
            </a:r>
          </a:p>
        </p:txBody>
      </p:sp>
      <p:sp>
        <p:nvSpPr>
          <p:cNvPr id="1484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s-EC" sz="2400" dirty="0" smtClean="0"/>
              <a:t>Se irradia potencia en </a:t>
            </a:r>
            <a:r>
              <a:rPr lang="es-EC" sz="2400" dirty="0"/>
              <a:t>todas las direcciones</a:t>
            </a:r>
          </a:p>
          <a:p>
            <a:pPr algn="just" eaLnBrk="1" hangingPunct="1"/>
            <a:r>
              <a:rPr lang="es-EC" sz="2400" dirty="0"/>
              <a:t>No hay </a:t>
            </a:r>
            <a:r>
              <a:rPr lang="es-EC" sz="2400" dirty="0" smtClean="0"/>
              <a:t>la misma emisión de potencia en </a:t>
            </a:r>
            <a:r>
              <a:rPr lang="es-EC" sz="2400" dirty="0"/>
              <a:t>todas las direcciones</a:t>
            </a:r>
          </a:p>
          <a:p>
            <a:pPr eaLnBrk="1" hangingPunct="1"/>
            <a:r>
              <a:rPr lang="es-EC" sz="2400" dirty="0"/>
              <a:t>Antena Isotrópica (teóricamente) es un punto en el </a:t>
            </a:r>
            <a:r>
              <a:rPr lang="es-EC" sz="2400" dirty="0" smtClean="0"/>
              <a:t>espacio que Irradia las misma potencia en todas las direcciones</a:t>
            </a:r>
            <a:endParaRPr lang="es-EC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1CABFBB-418A-4394-9C82-1002E67C6651}" type="slidenum">
              <a:rPr lang="es-EC" sz="1200" b="0">
                <a:latin typeface="Arial Black" pitchFamily="34" charset="0"/>
              </a:rPr>
              <a:pPr eaLnBrk="1" hangingPunct="1"/>
              <a:t>152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49507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49508" name="Rectangle 2"/>
          <p:cNvSpPr>
            <a:spLocks noGrp="1" noChangeArrowheads="1"/>
          </p:cNvSpPr>
          <p:nvPr>
            <p:ph type="title"/>
          </p:nvPr>
        </p:nvSpPr>
        <p:spPr>
          <a:xfrm>
            <a:off x="839416" y="612777"/>
            <a:ext cx="8229600" cy="1171575"/>
          </a:xfrm>
        </p:spPr>
        <p:txBody>
          <a:bodyPr/>
          <a:lstStyle/>
          <a:p>
            <a:pPr eaLnBrk="1" hangingPunct="1"/>
            <a:r>
              <a:rPr lang="es-EC" sz="3200" dirty="0" smtClean="0"/>
              <a:t>Antenas parabólicas </a:t>
            </a:r>
            <a:r>
              <a:rPr lang="es-EC" sz="3200" dirty="0"/>
              <a:t>de reflexión</a:t>
            </a:r>
          </a:p>
        </p:txBody>
      </p:sp>
      <p:sp>
        <p:nvSpPr>
          <p:cNvPr id="149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9416" y="1981201"/>
            <a:ext cx="10742984" cy="4543425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C" sz="2400" dirty="0" smtClean="0"/>
              <a:t>Usadas para transmitir en el rango de frecuencias de </a:t>
            </a:r>
            <a:r>
              <a:rPr lang="es-EC" sz="2400" dirty="0" smtClean="0"/>
              <a:t>radio:1 </a:t>
            </a:r>
            <a:r>
              <a:rPr lang="es-EC" sz="2400" dirty="0" smtClean="0"/>
              <a:t>GHz – 100 GHz</a:t>
            </a:r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C" sz="2400" dirty="0" smtClean="0"/>
              <a:t>Estas </a:t>
            </a:r>
            <a:r>
              <a:rPr lang="es-EC" sz="2400" dirty="0" smtClean="0"/>
              <a:t>ondas </a:t>
            </a:r>
            <a:r>
              <a:rPr lang="es-EC" sz="2400" dirty="0" smtClean="0"/>
              <a:t>se </a:t>
            </a:r>
            <a:r>
              <a:rPr lang="es-EC" sz="2400" dirty="0" smtClean="0"/>
              <a:t>llaman </a:t>
            </a:r>
            <a:r>
              <a:rPr lang="es-EC" sz="2400" dirty="0" smtClean="0">
                <a:solidFill>
                  <a:srgbClr val="0000FF"/>
                </a:solidFill>
              </a:rPr>
              <a:t>microonda</a:t>
            </a:r>
            <a:r>
              <a:rPr lang="es-EC" sz="2400" dirty="0"/>
              <a:t> </a:t>
            </a:r>
            <a:endParaRPr lang="es-EC" sz="2400" dirty="0" smtClean="0"/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C" sz="2400" dirty="0" smtClean="0"/>
              <a:t>Usadas en transmisiones satelitales</a:t>
            </a:r>
            <a:endParaRPr lang="es-EC" sz="2400" dirty="0"/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C" sz="2400" dirty="0"/>
              <a:t>Parábola: lugar geométrico equidistante a una línea y un </a:t>
            </a:r>
            <a:r>
              <a:rPr lang="es-EC" sz="2400" dirty="0" smtClean="0"/>
              <a:t>punto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C" sz="2000" dirty="0" smtClean="0"/>
              <a:t>El punto es el foco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C" sz="2000" dirty="0" smtClean="0"/>
              <a:t>La </a:t>
            </a:r>
            <a:r>
              <a:rPr lang="es-EC" sz="2000" dirty="0"/>
              <a:t>línea es la directriz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F30AA5A-4ECD-46B5-95E7-697BAB0FF83E}" type="slidenum">
              <a:rPr lang="es-EC" sz="1200" b="0">
                <a:latin typeface="Arial Black" pitchFamily="34" charset="0"/>
              </a:rPr>
              <a:pPr eaLnBrk="1" hangingPunct="1"/>
              <a:t>153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51555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5155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457201"/>
            <a:ext cx="8229600" cy="1171575"/>
          </a:xfrm>
        </p:spPr>
        <p:txBody>
          <a:bodyPr/>
          <a:lstStyle/>
          <a:p>
            <a:pPr eaLnBrk="1" hangingPunct="1"/>
            <a:r>
              <a:rPr lang="es-EC" sz="3600"/>
              <a:t>Antena parabólca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1617893"/>
            <a:ext cx="2568437" cy="433138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466" y="1628387"/>
            <a:ext cx="3062367" cy="43161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5672FFF-010F-4BED-95DC-5C7AD70DF4D1}" type="slidenum">
              <a:rPr lang="es-EC" sz="1200" b="0">
                <a:latin typeface="Arial Black" pitchFamily="34" charset="0"/>
              </a:rPr>
              <a:pPr eaLnBrk="1" hangingPunct="1"/>
              <a:t>154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50531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50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C" sz="3600" dirty="0"/>
          </a:p>
        </p:txBody>
      </p:sp>
      <p:sp>
        <p:nvSpPr>
          <p:cNvPr id="150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C" sz="2400" dirty="0"/>
              <a:t>La fuente colocada en el foco produce ondas </a:t>
            </a:r>
            <a:r>
              <a:rPr lang="es-EC" sz="2400" dirty="0" smtClean="0"/>
              <a:t>que se reflejan </a:t>
            </a:r>
            <a:r>
              <a:rPr lang="es-EC" sz="2400" dirty="0"/>
              <a:t>en la </a:t>
            </a:r>
            <a:r>
              <a:rPr lang="es-EC" sz="2400" dirty="0" smtClean="0"/>
              <a:t>antena parabólica </a:t>
            </a:r>
            <a:r>
              <a:rPr lang="es-EC" sz="2400" dirty="0"/>
              <a:t>paralelamente al eje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C" sz="2400" dirty="0" smtClean="0"/>
              <a:t>Las ondas pueden ser: </a:t>
            </a:r>
            <a:r>
              <a:rPr lang="es-EC" sz="2400" dirty="0"/>
              <a:t>un haz de luz, sonido, </a:t>
            </a:r>
            <a:r>
              <a:rPr lang="es-EC" sz="2400" dirty="0" smtClean="0"/>
              <a:t>calor u ondas de radio</a:t>
            </a:r>
            <a:endParaRPr lang="es-EC" sz="2400" dirty="0"/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C" sz="2400" dirty="0"/>
              <a:t>En recepción, la señal es concentrada en el foco, </a:t>
            </a:r>
            <a:r>
              <a:rPr lang="es-EC" sz="2400" dirty="0" smtClean="0"/>
              <a:t>que </a:t>
            </a:r>
            <a:r>
              <a:rPr lang="es-EC" sz="2400" dirty="0"/>
              <a:t>se conecta el detector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3" grpId="0" uiExpand="1" build="p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28F638B-37C0-4DB6-BBA4-7CDC6AD14BD5}" type="slidenum">
              <a:rPr lang="es-EC" sz="1200" b="0">
                <a:latin typeface="Arial Black" pitchFamily="34" charset="0"/>
              </a:rPr>
              <a:pPr eaLnBrk="1" hangingPunct="1"/>
              <a:t>155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52579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52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C" sz="3600"/>
              <a:t>Spread Spectrum</a:t>
            </a:r>
          </a:p>
        </p:txBody>
      </p:sp>
      <p:sp>
        <p:nvSpPr>
          <p:cNvPr id="1525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lnSpc>
                <a:spcPct val="120000"/>
              </a:lnSpc>
            </a:pPr>
            <a:r>
              <a:rPr lang="es-ES" sz="2800" dirty="0"/>
              <a:t>Inicialmente utilizado en aplicaciones militares</a:t>
            </a:r>
          </a:p>
          <a:p>
            <a:pPr algn="just" eaLnBrk="1" hangingPunct="1">
              <a:lnSpc>
                <a:spcPct val="120000"/>
              </a:lnSpc>
            </a:pPr>
            <a:r>
              <a:rPr lang="es-ES" sz="2800" dirty="0"/>
              <a:t>Seguro contra la interceptación</a:t>
            </a:r>
          </a:p>
          <a:p>
            <a:pPr algn="just" eaLnBrk="1" hangingPunct="1">
              <a:lnSpc>
                <a:spcPct val="120000"/>
              </a:lnSpc>
            </a:pPr>
            <a:r>
              <a:rPr lang="es-ES" sz="2800" dirty="0"/>
              <a:t>Usa banda ancha </a:t>
            </a:r>
          </a:p>
          <a:p>
            <a:pPr algn="just" eaLnBrk="1" hangingPunct="1">
              <a:lnSpc>
                <a:spcPct val="120000"/>
              </a:lnSpc>
            </a:pPr>
            <a:r>
              <a:rPr lang="es-ES" sz="2800" dirty="0"/>
              <a:t>Hay dos tipos:</a:t>
            </a:r>
          </a:p>
          <a:p>
            <a:pPr lvl="1" algn="just" eaLnBrk="1" hangingPunct="1">
              <a:lnSpc>
                <a:spcPct val="120000"/>
              </a:lnSpc>
            </a:pPr>
            <a:r>
              <a:rPr lang="es-ES" sz="2400" dirty="0"/>
              <a:t>FHSS </a:t>
            </a:r>
            <a:r>
              <a:rPr lang="es-ES" sz="2400" dirty="0" err="1"/>
              <a:t>Frequency-Hopping</a:t>
            </a:r>
            <a:r>
              <a:rPr lang="es-ES" sz="2400" dirty="0"/>
              <a:t> Spread </a:t>
            </a:r>
            <a:r>
              <a:rPr lang="es-ES" sz="2400" dirty="0" err="1"/>
              <a:t>Spectrum</a:t>
            </a:r>
            <a:endParaRPr lang="es-ES" sz="2400" dirty="0"/>
          </a:p>
          <a:p>
            <a:pPr lvl="1" algn="just" eaLnBrk="1" hangingPunct="1">
              <a:lnSpc>
                <a:spcPct val="120000"/>
              </a:lnSpc>
            </a:pPr>
            <a:r>
              <a:rPr lang="es-ES" sz="2400" dirty="0"/>
              <a:t>DSSS </a:t>
            </a:r>
            <a:r>
              <a:rPr lang="es-ES" sz="2400" dirty="0" err="1"/>
              <a:t>Direct</a:t>
            </a:r>
            <a:r>
              <a:rPr lang="es-ES" sz="2400" dirty="0"/>
              <a:t> </a:t>
            </a:r>
            <a:r>
              <a:rPr lang="es-ES" sz="2400" dirty="0" err="1"/>
              <a:t>Sequence</a:t>
            </a:r>
            <a:r>
              <a:rPr lang="es-ES" sz="2400" dirty="0"/>
              <a:t> Spread </a:t>
            </a:r>
            <a:r>
              <a:rPr lang="es-ES" sz="2400" dirty="0" err="1"/>
              <a:t>Spectrum</a:t>
            </a:r>
            <a:endParaRPr lang="es-E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1" grpId="0" build="p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A4CB463-3C6E-429E-B842-818E97762904}" type="slidenum">
              <a:rPr lang="es-EC" sz="1200" b="0">
                <a:latin typeface="Arial Black" pitchFamily="34" charset="0"/>
              </a:rPr>
              <a:pPr eaLnBrk="1" hangingPunct="1"/>
              <a:t>156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53603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53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3200" dirty="0"/>
              <a:t>FHSS</a:t>
            </a:r>
          </a:p>
        </p:txBody>
      </p:sp>
      <p:sp>
        <p:nvSpPr>
          <p:cNvPr id="153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30364"/>
            <a:ext cx="4838700" cy="4319587"/>
          </a:xfrm>
        </p:spPr>
        <p:txBody>
          <a:bodyPr/>
          <a:lstStyle/>
          <a:p>
            <a:pPr algn="just" eaLnBrk="1" hangingPunct="1">
              <a:spcBef>
                <a:spcPts val="1200"/>
              </a:spcBef>
              <a:spcAft>
                <a:spcPts val="600"/>
              </a:spcAft>
            </a:pPr>
            <a:r>
              <a:rPr lang="es-ES" sz="2400" dirty="0"/>
              <a:t>Inventado por la actriz de Hollywood austriaca </a:t>
            </a:r>
            <a:r>
              <a:rPr lang="es-ES" sz="2400" dirty="0" err="1"/>
              <a:t>Hedy</a:t>
            </a:r>
            <a:r>
              <a:rPr lang="es-ES" sz="2400" dirty="0"/>
              <a:t> </a:t>
            </a:r>
            <a:r>
              <a:rPr lang="es-ES" sz="2400" dirty="0" err="1"/>
              <a:t>Lamarr</a:t>
            </a:r>
            <a:r>
              <a:rPr lang="es-ES" sz="2400" dirty="0"/>
              <a:t> en 1940 a la edad de 26 </a:t>
            </a:r>
            <a:r>
              <a:rPr lang="es-ES" sz="2400" dirty="0" smtClean="0"/>
              <a:t>años</a:t>
            </a:r>
            <a:endParaRPr lang="es-ES" sz="2400" dirty="0"/>
          </a:p>
          <a:p>
            <a:pPr algn="just" eaLnBrk="1" hangingPunct="1">
              <a:spcAft>
                <a:spcPts val="600"/>
              </a:spcAft>
            </a:pPr>
            <a:r>
              <a:rPr lang="es-ES" sz="2400" dirty="0"/>
              <a:t>Primera mujer que apareció desnuda en el film checoslovaco </a:t>
            </a:r>
            <a:r>
              <a:rPr lang="es-ES" sz="2400" i="1" dirty="0"/>
              <a:t>Éxtasis</a:t>
            </a:r>
            <a:r>
              <a:rPr lang="es-ES" sz="2400" dirty="0"/>
              <a:t> (1933</a:t>
            </a:r>
            <a:r>
              <a:rPr lang="es-ES" sz="2000" dirty="0" smtClean="0"/>
              <a:t>)</a:t>
            </a:r>
          </a:p>
          <a:p>
            <a:pPr algn="just" eaLnBrk="1" hangingPunct="1">
              <a:spcAft>
                <a:spcPts val="600"/>
              </a:spcAft>
            </a:pPr>
            <a:r>
              <a:rPr lang="es-ES" sz="2400" dirty="0" smtClean="0"/>
              <a:t>Se dice que Walt Disney se inspiró en su rostro </a:t>
            </a:r>
            <a:r>
              <a:rPr lang="es-ES" sz="2400" smtClean="0"/>
              <a:t>para crear </a:t>
            </a:r>
            <a:r>
              <a:rPr lang="es-ES" sz="2400" dirty="0" smtClean="0"/>
              <a:t>a Blanca Nieves</a:t>
            </a:r>
            <a:endParaRPr lang="es-ES" sz="2400" dirty="0"/>
          </a:p>
        </p:txBody>
      </p:sp>
      <p:sp>
        <p:nvSpPr>
          <p:cNvPr id="153607" name="Text Box 5"/>
          <p:cNvSpPr txBox="1">
            <a:spLocks noChangeArrowheads="1"/>
          </p:cNvSpPr>
          <p:nvPr/>
        </p:nvSpPr>
        <p:spPr bwMode="auto">
          <a:xfrm>
            <a:off x="7189787" y="5473290"/>
            <a:ext cx="309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C" sz="2400" b="0" dirty="0">
                <a:solidFill>
                  <a:srgbClr val="0000FF"/>
                </a:solidFill>
              </a:rPr>
              <a:t>Viena </a:t>
            </a:r>
            <a:r>
              <a:rPr lang="es-EC" sz="2400" b="0" dirty="0" smtClean="0">
                <a:solidFill>
                  <a:srgbClr val="0000FF"/>
                </a:solidFill>
              </a:rPr>
              <a:t>1914 </a:t>
            </a:r>
            <a:r>
              <a:rPr lang="es-EC" sz="2400" b="0" dirty="0">
                <a:solidFill>
                  <a:srgbClr val="0000FF"/>
                </a:solidFill>
              </a:rPr>
              <a:t>- 2000</a:t>
            </a:r>
            <a:endParaRPr lang="es-ES_tradnl" sz="2400" b="0" dirty="0">
              <a:solidFill>
                <a:srgbClr val="0000FF"/>
              </a:solidFill>
            </a:endParaRPr>
          </a:p>
        </p:txBody>
      </p:sp>
      <p:pic>
        <p:nvPicPr>
          <p:cNvPr id="1026" name="Picture 2" descr="lamar1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979" y="1630364"/>
            <a:ext cx="5642925" cy="352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7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3C73BE8-0822-4287-B303-2B33F331EF8C}" type="slidenum">
              <a:rPr lang="es-EC" sz="1200" b="0">
                <a:latin typeface="Arial Black" pitchFamily="34" charset="0"/>
              </a:rPr>
              <a:pPr eaLnBrk="1" hangingPunct="1"/>
              <a:t>157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54627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54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S_tradnl" smtClean="0"/>
          </a:p>
        </p:txBody>
      </p:sp>
      <p:sp>
        <p:nvSpPr>
          <p:cNvPr id="15462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spcAft>
                <a:spcPct val="40000"/>
              </a:spcAft>
            </a:pPr>
            <a:r>
              <a:rPr lang="es-ES" sz="2800" dirty="0"/>
              <a:t>Comercialmente se usa en 802.11 y </a:t>
            </a:r>
            <a:r>
              <a:rPr lang="es-ES" sz="2800" dirty="0" err="1"/>
              <a:t>Bluethooth</a:t>
            </a:r>
            <a:endParaRPr lang="es-ES" sz="2800" dirty="0"/>
          </a:p>
          <a:p>
            <a:pPr algn="just" eaLnBrk="1" hangingPunct="1">
              <a:spcAft>
                <a:spcPct val="40000"/>
              </a:spcAft>
            </a:pPr>
            <a:r>
              <a:rPr lang="es-ES" sz="2800" dirty="0"/>
              <a:t>Resistente al efecto de la propagación por múltiples caminos</a:t>
            </a:r>
          </a:p>
          <a:p>
            <a:pPr lvl="1" algn="just" eaLnBrk="1" hangingPunct="1">
              <a:spcAft>
                <a:spcPct val="40000"/>
              </a:spcAft>
            </a:pPr>
            <a:r>
              <a:rPr lang="es-ES" sz="2400" dirty="0"/>
              <a:t>Las señales reflejadas llegan después de que el receptor ha saltado a otra frecuencia y ya no acepta señales de la frecuencia anterior</a:t>
            </a:r>
            <a:endParaRPr lang="es-ES_tradnl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3EA4FD1-1093-462B-84E9-FE1CED31186B}" type="slidenum">
              <a:rPr lang="es-EC" sz="1200" b="0">
                <a:latin typeface="Arial Black" pitchFamily="34" charset="0"/>
              </a:rPr>
              <a:pPr eaLnBrk="1" hangingPunct="1"/>
              <a:t>158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55651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556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C" sz="3200" dirty="0"/>
              <a:t>FHSS </a:t>
            </a:r>
            <a:r>
              <a:rPr lang="es-ES" sz="3200" dirty="0" err="1"/>
              <a:t>Frequency-Hopping</a:t>
            </a:r>
            <a:r>
              <a:rPr lang="es-ES" sz="3200" dirty="0"/>
              <a:t> Spread </a:t>
            </a:r>
            <a:r>
              <a:rPr lang="es-ES" sz="3200" dirty="0" err="1"/>
              <a:t>Spectrum</a:t>
            </a:r>
            <a:endParaRPr lang="es-EC" sz="32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304" y="1988840"/>
            <a:ext cx="9220200" cy="4276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9763658-DCD6-4022-8879-2C53442080BE}" type="slidenum">
              <a:rPr lang="es-EC" sz="1200" b="0">
                <a:latin typeface="Arial Black" pitchFamily="34" charset="0"/>
              </a:rPr>
              <a:pPr eaLnBrk="1" hangingPunct="1"/>
              <a:t>159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56675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56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3200"/>
              <a:t>DSSS Direct Sequence Spread Spectrum</a:t>
            </a:r>
          </a:p>
        </p:txBody>
      </p:sp>
      <p:sp>
        <p:nvSpPr>
          <p:cNvPr id="1566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r>
              <a:rPr lang="es-ES" sz="2800" dirty="0"/>
              <a:t>Lo usa la telefonía celular y algunas </a:t>
            </a:r>
            <a:r>
              <a:rPr lang="es-ES" sz="2800" dirty="0" err="1"/>
              <a:t>LANs</a:t>
            </a:r>
            <a:r>
              <a:rPr lang="es-ES" sz="2800" dirty="0"/>
              <a:t> </a:t>
            </a:r>
            <a:r>
              <a:rPr lang="es-ES" sz="2800" dirty="0" smtClean="0"/>
              <a:t>inalámbricas</a:t>
            </a:r>
            <a:endParaRPr lang="es-E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 smtClean="0"/>
              <a:t>2.1.2 Transmisión </a:t>
            </a:r>
            <a:r>
              <a:rPr lang="es-ES" sz="3200" dirty="0"/>
              <a:t>de datos analógicos y digitales</a:t>
            </a:r>
          </a:p>
        </p:txBody>
      </p:sp>
      <p:sp>
        <p:nvSpPr>
          <p:cNvPr id="16387" name="2 Marcador de contenido"/>
          <p:cNvSpPr>
            <a:spLocks noGrp="1"/>
          </p:cNvSpPr>
          <p:nvPr>
            <p:ph idx="1"/>
          </p:nvPr>
        </p:nvSpPr>
        <p:spPr>
          <a:xfrm>
            <a:off x="609600" y="1628800"/>
            <a:ext cx="10972800" cy="4238600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s-ES" sz="2400" dirty="0"/>
              <a:t>Los términos </a:t>
            </a:r>
            <a:r>
              <a:rPr lang="es-ES" sz="2400" i="1" dirty="0"/>
              <a:t>analógico</a:t>
            </a:r>
            <a:r>
              <a:rPr lang="es-ES" sz="2400" dirty="0"/>
              <a:t> y </a:t>
            </a:r>
            <a:r>
              <a:rPr lang="es-ES" sz="2400" i="1" dirty="0"/>
              <a:t>digital</a:t>
            </a:r>
            <a:r>
              <a:rPr lang="es-ES" sz="2400" dirty="0"/>
              <a:t> corresponden a </a:t>
            </a:r>
            <a:r>
              <a:rPr lang="es-ES" sz="2400" i="1" dirty="0"/>
              <a:t>continuo</a:t>
            </a:r>
            <a:r>
              <a:rPr lang="es-ES" sz="2400" dirty="0"/>
              <a:t> y </a:t>
            </a:r>
            <a:r>
              <a:rPr lang="es-ES" sz="2400" i="1" dirty="0"/>
              <a:t>discreto</a:t>
            </a:r>
            <a:r>
              <a:rPr lang="es-ES" sz="2400" dirty="0"/>
              <a:t> respectivamente</a:t>
            </a:r>
          </a:p>
          <a:p>
            <a:pPr algn="just">
              <a:spcBef>
                <a:spcPts val="1200"/>
              </a:spcBef>
            </a:pPr>
            <a:r>
              <a:rPr lang="es-ES" sz="2400" dirty="0" smtClean="0"/>
              <a:t>Estos dos términos se aplican a tipos de: </a:t>
            </a:r>
            <a:r>
              <a:rPr lang="es-ES" sz="2400" dirty="0"/>
              <a:t>datos, señales </a:t>
            </a:r>
            <a:r>
              <a:rPr lang="es-ES" sz="2400" dirty="0" smtClean="0"/>
              <a:t>y transmisión</a:t>
            </a:r>
            <a:endParaRPr lang="es-ES" sz="2400" dirty="0"/>
          </a:p>
          <a:p>
            <a:pPr algn="just">
              <a:spcBef>
                <a:spcPts val="1200"/>
              </a:spcBef>
            </a:pPr>
            <a:r>
              <a:rPr lang="es-ES" sz="2400" b="1" i="1" dirty="0"/>
              <a:t>Dato:</a:t>
            </a:r>
            <a:r>
              <a:rPr lang="es-ES" sz="2400" dirty="0"/>
              <a:t> </a:t>
            </a:r>
            <a:r>
              <a:rPr lang="es-ES" sz="2400" dirty="0" smtClean="0"/>
              <a:t>unidad básica de información</a:t>
            </a:r>
            <a:endParaRPr lang="es-ES" sz="2400" dirty="0"/>
          </a:p>
          <a:p>
            <a:pPr algn="just">
              <a:spcBef>
                <a:spcPts val="1200"/>
              </a:spcBef>
            </a:pPr>
            <a:r>
              <a:rPr lang="es-ES" sz="2400" b="1" i="1" dirty="0"/>
              <a:t>Señal</a:t>
            </a:r>
            <a:r>
              <a:rPr lang="es-ES" sz="2400" dirty="0"/>
              <a:t>: </a:t>
            </a:r>
            <a:r>
              <a:rPr lang="es-ES" sz="2400" dirty="0" smtClean="0"/>
              <a:t>representación, codificación o modulación </a:t>
            </a:r>
            <a:r>
              <a:rPr lang="es-ES" sz="2400" dirty="0"/>
              <a:t>de los </a:t>
            </a:r>
            <a:r>
              <a:rPr lang="es-ES" sz="2400" dirty="0" smtClean="0"/>
              <a:t>datos</a:t>
            </a:r>
          </a:p>
          <a:p>
            <a:pPr lvl="1" algn="just">
              <a:spcBef>
                <a:spcPts val="1200"/>
              </a:spcBef>
            </a:pPr>
            <a:r>
              <a:rPr lang="es-ES" sz="2000" dirty="0" smtClean="0"/>
              <a:t>¿Cómo se representan los datos?</a:t>
            </a:r>
          </a:p>
          <a:p>
            <a:pPr lvl="1" algn="just">
              <a:spcBef>
                <a:spcPts val="1200"/>
              </a:spcBef>
            </a:pPr>
            <a:r>
              <a:rPr lang="es-ES" sz="2000" dirty="0" smtClean="0"/>
              <a:t>Colores, imágenes, sonidos, luces, ondas electromagnéticas</a:t>
            </a:r>
            <a:endParaRPr lang="es-ES" sz="2000" dirty="0"/>
          </a:p>
          <a:p>
            <a:pPr algn="just">
              <a:spcBef>
                <a:spcPts val="1200"/>
              </a:spcBef>
            </a:pPr>
            <a:r>
              <a:rPr lang="es-ES" sz="2400" b="1" i="1" dirty="0"/>
              <a:t>Transmisión:</a:t>
            </a:r>
            <a:r>
              <a:rPr lang="es-ES" sz="2400" dirty="0"/>
              <a:t> propagación de datos en forma de señales utilizando un medio físico</a:t>
            </a:r>
          </a:p>
        </p:txBody>
      </p:sp>
      <p:sp>
        <p:nvSpPr>
          <p:cNvPr id="16388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1F3C759-6886-48B6-84A7-95C243D1C83A}" type="slidenum">
              <a:rPr lang="es-EC" sz="1200" b="0">
                <a:latin typeface="Arial Black" pitchFamily="34" charset="0"/>
              </a:rPr>
              <a:pPr eaLnBrk="1" hangingPunct="1"/>
              <a:t>16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6389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uiExpand="1" build="p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5896BC6-B714-4081-A51E-273DEF3B8467}" type="slidenum">
              <a:rPr lang="es-EC" sz="1200" b="0">
                <a:latin typeface="Arial Black" pitchFamily="34" charset="0"/>
              </a:rPr>
              <a:pPr eaLnBrk="1" hangingPunct="1"/>
              <a:t>160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57699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577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C" sz="3600" dirty="0"/>
              <a:t>DSSS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21" y="1584573"/>
            <a:ext cx="8258175" cy="22764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3789040"/>
            <a:ext cx="8258175" cy="22193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483" y="3005137"/>
            <a:ext cx="2524125" cy="8477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3319" y="1692398"/>
            <a:ext cx="1419225" cy="1152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10518A0-82C6-4D31-977A-29A7F8B8B9C8}" type="slidenum">
              <a:rPr lang="es-EC" smtClean="0"/>
              <a:pPr>
                <a:defRPr/>
              </a:pPr>
              <a:t>161</a:t>
            </a:fld>
            <a:endParaRPr lang="es-EC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2190750"/>
            <a:ext cx="3683794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2190750"/>
            <a:ext cx="184785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2976163" y="956772"/>
            <a:ext cx="62456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/>
              <a:t>Alan </a:t>
            </a:r>
            <a:r>
              <a:rPr lang="es-ES" sz="2800" dirty="0" smtClean="0"/>
              <a:t>Turing</a:t>
            </a:r>
          </a:p>
          <a:p>
            <a:pPr algn="ctr"/>
            <a:r>
              <a:rPr lang="es-ES" sz="2800" b="0" dirty="0" smtClean="0"/>
              <a:t>Interceptación de mensajes alemanes</a:t>
            </a:r>
            <a:endParaRPr lang="es-ES" sz="2800" b="0" dirty="0"/>
          </a:p>
        </p:txBody>
      </p:sp>
      <p:sp>
        <p:nvSpPr>
          <p:cNvPr id="2" name="CuadroTexto 1"/>
          <p:cNvSpPr txBox="1"/>
          <p:nvPr/>
        </p:nvSpPr>
        <p:spPr>
          <a:xfrm>
            <a:off x="5245961" y="5226992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0" dirty="0" smtClean="0">
                <a:hlinkClick r:id="rId4" action="ppaction://hlinkfile"/>
              </a:rPr>
              <a:t>video</a:t>
            </a:r>
            <a:endParaRPr lang="es-EC" sz="2400" b="0" dirty="0"/>
          </a:p>
        </p:txBody>
      </p:sp>
    </p:spTree>
    <p:extLst>
      <p:ext uri="{BB962C8B-B14F-4D97-AF65-F5344CB8AC3E}">
        <p14:creationId xmlns:p14="http://schemas.microsoft.com/office/powerpoint/2010/main" val="117841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A120414-5961-42CB-93DF-5F468B6B915F}" type="slidenum">
              <a:rPr lang="es-EC" sz="1200" b="0">
                <a:latin typeface="Arial Black" pitchFamily="34" charset="0"/>
              </a:rPr>
              <a:pPr eaLnBrk="1" hangingPunct="1"/>
              <a:t>162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58723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58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sz="3600" dirty="0"/>
              <a:t>Medios inalámbricos</a:t>
            </a:r>
            <a:endParaRPr lang="es-ES" sz="3600" dirty="0"/>
          </a:p>
        </p:txBody>
      </p:sp>
      <p:sp>
        <p:nvSpPr>
          <p:cNvPr id="1587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s-ES_tradnl" sz="2800" dirty="0" smtClean="0"/>
              <a:t>Ondas de radio de baja frecuencia</a:t>
            </a:r>
          </a:p>
          <a:p>
            <a:pPr marL="0" indent="0" eaLnBrk="1" hangingPunct="1">
              <a:buNone/>
            </a:pPr>
            <a:r>
              <a:rPr lang="es-ES_tradnl" sz="2800" dirty="0" smtClean="0"/>
              <a:t>    AM, FM, TV, 	  10 KHz –      1 GHz</a:t>
            </a:r>
          </a:p>
          <a:p>
            <a:pPr eaLnBrk="1" hangingPunct="1"/>
            <a:r>
              <a:rPr lang="es-ES_tradnl" sz="2800" dirty="0" smtClean="0"/>
              <a:t>Ondas de radio de alta frecuencia</a:t>
            </a:r>
          </a:p>
          <a:p>
            <a:pPr marL="0" indent="0" eaLnBrk="1" hangingPunct="1">
              <a:buNone/>
            </a:pPr>
            <a:r>
              <a:rPr lang="es-ES_tradnl" sz="2800" dirty="0"/>
              <a:t> </a:t>
            </a:r>
            <a:r>
              <a:rPr lang="es-ES_tradnl" sz="2800" dirty="0" smtClean="0"/>
              <a:t>   Microondas </a:t>
            </a:r>
            <a:r>
              <a:rPr lang="es-ES_tradnl" sz="2800" dirty="0"/>
              <a:t>	    1 GHz – 100 GHz</a:t>
            </a:r>
          </a:p>
          <a:p>
            <a:pPr eaLnBrk="1" hangingPunct="1"/>
            <a:r>
              <a:rPr lang="es-ES_tradnl" sz="2800" dirty="0"/>
              <a:t>Infrarrojo 	    1 </a:t>
            </a:r>
            <a:r>
              <a:rPr lang="es-ES_tradnl" sz="2800" dirty="0" err="1"/>
              <a:t>THz</a:t>
            </a:r>
            <a:endParaRPr lang="es-ES_tradnl" sz="2800" dirty="0"/>
          </a:p>
          <a:p>
            <a:pPr eaLnBrk="1" hangingPunct="1"/>
            <a:r>
              <a:rPr lang="es-ES_tradnl" sz="2800" dirty="0"/>
              <a:t>Ondas de luz 	100 </a:t>
            </a:r>
            <a:r>
              <a:rPr lang="es-ES_tradnl" sz="2800" dirty="0" err="1"/>
              <a:t>THz</a:t>
            </a:r>
            <a:r>
              <a:rPr lang="es-ES_tradnl" sz="2800" dirty="0"/>
              <a:t> – 1000 </a:t>
            </a:r>
            <a:r>
              <a:rPr lang="es-ES_tradnl" sz="2800" dirty="0" err="1"/>
              <a:t>THz</a:t>
            </a:r>
            <a:endParaRPr lang="es-E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855F836-4A34-4781-AE07-A73D2C85950C}" type="slidenum">
              <a:rPr lang="es-EC" sz="1200" b="0">
                <a:latin typeface="Arial Black" pitchFamily="34" charset="0"/>
              </a:rPr>
              <a:pPr eaLnBrk="1" hangingPunct="1"/>
              <a:t>163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59747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59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3600" dirty="0" smtClean="0"/>
              <a:t>2.5.2 </a:t>
            </a:r>
            <a:r>
              <a:rPr lang="es-ES" sz="3600" dirty="0"/>
              <a:t>Ondas de </a:t>
            </a:r>
            <a:r>
              <a:rPr lang="es-ES" sz="3600" dirty="0" smtClean="0"/>
              <a:t>radio de baja frecuencia</a:t>
            </a:r>
            <a:endParaRPr lang="es-ES" sz="3600" dirty="0"/>
          </a:p>
        </p:txBody>
      </p:sp>
      <p:sp>
        <p:nvSpPr>
          <p:cNvPr id="1597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1"/>
            <a:ext cx="10972800" cy="4327525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s-ES" sz="2800" dirty="0"/>
              <a:t>10 KHz – </a:t>
            </a:r>
            <a:r>
              <a:rPr lang="es-ES" sz="2800" dirty="0">
                <a:solidFill>
                  <a:srgbClr val="0000FF"/>
                </a:solidFill>
              </a:rPr>
              <a:t>1 </a:t>
            </a:r>
            <a:r>
              <a:rPr lang="es-ES" sz="2800" dirty="0" smtClean="0">
                <a:solidFill>
                  <a:srgbClr val="0000FF"/>
                </a:solidFill>
              </a:rPr>
              <a:t>GHz</a:t>
            </a:r>
            <a:endParaRPr lang="es-ES" sz="2800" dirty="0">
              <a:solidFill>
                <a:srgbClr val="0000FF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s-ES" sz="2800" dirty="0"/>
              <a:t>Relativamente fáciles de generar</a:t>
            </a:r>
          </a:p>
          <a:p>
            <a:pPr eaLnBrk="1" hangingPunct="1">
              <a:lnSpc>
                <a:spcPct val="120000"/>
              </a:lnSpc>
            </a:pPr>
            <a:r>
              <a:rPr lang="es-ES" sz="2800" dirty="0"/>
              <a:t>Viajan </a:t>
            </a:r>
            <a:r>
              <a:rPr lang="es-ES" sz="2800" dirty="0" smtClean="0"/>
              <a:t>a  grandes distancias</a:t>
            </a:r>
            <a:endParaRPr lang="es-ES" sz="2800" dirty="0"/>
          </a:p>
          <a:p>
            <a:pPr eaLnBrk="1" hangingPunct="1">
              <a:lnSpc>
                <a:spcPct val="120000"/>
              </a:lnSpc>
            </a:pPr>
            <a:r>
              <a:rPr lang="es-ES" sz="2800" dirty="0"/>
              <a:t>Omnidireccionales</a:t>
            </a:r>
          </a:p>
          <a:p>
            <a:pPr algn="just" eaLnBrk="1" hangingPunct="1">
              <a:lnSpc>
                <a:spcPct val="120000"/>
              </a:lnSpc>
            </a:pPr>
            <a:r>
              <a:rPr lang="es-ES" sz="2800" dirty="0"/>
              <a:t>No es necesario </a:t>
            </a:r>
            <a:r>
              <a:rPr lang="es-ES" sz="2800" b="1" i="1" dirty="0"/>
              <a:t>línea de vista </a:t>
            </a:r>
            <a:r>
              <a:rPr lang="es-ES" sz="2800" dirty="0"/>
              <a:t>entre transmisor y receptor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ADE7EC3-4D8D-42FF-935F-2F0933870AC5}" type="slidenum">
              <a:rPr lang="es-EC" sz="1200" b="0">
                <a:latin typeface="Arial Black" pitchFamily="34" charset="0"/>
              </a:rPr>
              <a:pPr eaLnBrk="1" hangingPunct="1"/>
              <a:t>164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60771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60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3600"/>
              <a:t>Propiedades de las ondas de radio</a:t>
            </a:r>
          </a:p>
        </p:txBody>
      </p:sp>
      <p:sp>
        <p:nvSpPr>
          <p:cNvPr id="1607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10972800" cy="4471988"/>
          </a:xfrm>
        </p:spPr>
        <p:txBody>
          <a:bodyPr/>
          <a:lstStyle/>
          <a:p>
            <a:pPr algn="just" eaLnBrk="1" hangingPunct="1">
              <a:lnSpc>
                <a:spcPct val="130000"/>
              </a:lnSpc>
            </a:pPr>
            <a:r>
              <a:rPr lang="es-ES" sz="2400" dirty="0"/>
              <a:t>A </a:t>
            </a:r>
            <a:r>
              <a:rPr lang="es-ES" sz="2400" dirty="0">
                <a:solidFill>
                  <a:srgbClr val="0000FF"/>
                </a:solidFill>
              </a:rPr>
              <a:t>bajas</a:t>
            </a:r>
            <a:r>
              <a:rPr lang="es-ES" sz="2400" dirty="0"/>
              <a:t> </a:t>
            </a:r>
            <a:r>
              <a:rPr lang="es-ES" sz="2400" dirty="0" smtClean="0"/>
              <a:t>frecuencias las </a:t>
            </a:r>
            <a:r>
              <a:rPr lang="es-ES" sz="2400" dirty="0"/>
              <a:t>ondas penetran cuerpos opacos </a:t>
            </a:r>
          </a:p>
          <a:p>
            <a:pPr algn="just" eaLnBrk="1" hangingPunct="1">
              <a:lnSpc>
                <a:spcPct val="130000"/>
              </a:lnSpc>
            </a:pPr>
            <a:r>
              <a:rPr lang="es-ES" sz="2400" dirty="0"/>
              <a:t>A frecuencias </a:t>
            </a:r>
            <a:r>
              <a:rPr lang="es-ES" sz="2400" dirty="0">
                <a:solidFill>
                  <a:srgbClr val="0000FF"/>
                </a:solidFill>
              </a:rPr>
              <a:t>altas:</a:t>
            </a:r>
          </a:p>
          <a:p>
            <a:pPr lvl="1" algn="just" eaLnBrk="1" hangingPunct="1">
              <a:lnSpc>
                <a:spcPct val="130000"/>
              </a:lnSpc>
            </a:pPr>
            <a:r>
              <a:rPr lang="es-ES" sz="2400" dirty="0"/>
              <a:t>las ondas viajan en línea recta</a:t>
            </a:r>
          </a:p>
          <a:p>
            <a:pPr lvl="1" algn="just" eaLnBrk="1" hangingPunct="1">
              <a:lnSpc>
                <a:spcPct val="130000"/>
              </a:lnSpc>
            </a:pPr>
            <a:r>
              <a:rPr lang="es-ES" sz="2400" dirty="0"/>
              <a:t>rebotan en los obstáculos</a:t>
            </a:r>
          </a:p>
          <a:p>
            <a:pPr lvl="1" algn="just" eaLnBrk="1" hangingPunct="1">
              <a:lnSpc>
                <a:spcPct val="130000"/>
              </a:lnSpc>
            </a:pPr>
            <a:r>
              <a:rPr lang="es-ES" sz="2400" dirty="0"/>
              <a:t>son absorbidas por la </a:t>
            </a:r>
            <a:r>
              <a:rPr lang="es-ES" sz="2400" dirty="0" smtClean="0"/>
              <a:t>lluvia</a:t>
            </a:r>
          </a:p>
          <a:p>
            <a:pPr lvl="0" algn="just" eaLnBrk="1" hangingPunct="1">
              <a:lnSpc>
                <a:spcPct val="130000"/>
              </a:lnSpc>
              <a:buClr>
                <a:srgbClr val="00007D"/>
              </a:buClr>
            </a:pPr>
            <a:r>
              <a:rPr lang="es-ES" sz="2400" dirty="0">
                <a:solidFill>
                  <a:srgbClr val="000000"/>
                </a:solidFill>
              </a:rPr>
              <a:t>En todas las frecuencias, las ondas son interferidas por el ruido de </a:t>
            </a:r>
            <a:r>
              <a:rPr lang="es-ES" sz="2400" dirty="0" smtClean="0">
                <a:solidFill>
                  <a:srgbClr val="000000"/>
                </a:solidFill>
              </a:rPr>
              <a:t>motores</a:t>
            </a:r>
            <a:endParaRPr lang="es-ES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9BFE5E8-74F5-4EFC-9277-D16206F30802}" type="slidenum">
              <a:rPr lang="es-EC" sz="1200" b="0">
                <a:latin typeface="Arial Black" pitchFamily="34" charset="0"/>
              </a:rPr>
              <a:pPr eaLnBrk="1" hangingPunct="1"/>
              <a:t>165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63843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63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C" sz="3200" dirty="0" smtClean="0"/>
              <a:t>Baja frecuencia. 10 KHz – 1 GHz</a:t>
            </a:r>
            <a:endParaRPr lang="es-EC" sz="3200" dirty="0"/>
          </a:p>
        </p:txBody>
      </p:sp>
      <p:pic>
        <p:nvPicPr>
          <p:cNvPr id="16384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31"/>
          <a:stretch>
            <a:fillRect/>
          </a:stretch>
        </p:blipFill>
        <p:spPr bwMode="auto">
          <a:xfrm>
            <a:off x="2961882" y="3301501"/>
            <a:ext cx="5760640" cy="2943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609600" y="1693235"/>
            <a:ext cx="91252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400" b="0" dirty="0" smtClean="0"/>
              <a:t>Debajo de 2 MHz: VLF y MF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400" b="0" dirty="0" smtClean="0"/>
              <a:t>Propagación </a:t>
            </a:r>
            <a:r>
              <a:rPr lang="es-EC" sz="2400" b="0" dirty="0"/>
              <a:t>superficial de onda</a:t>
            </a:r>
            <a:endParaRPr lang="es-EC" sz="2400" b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400" b="0" dirty="0" smtClean="0"/>
              <a:t>Ondas de radio de baja frecuencia:  Radio AM 550 a 1705 KHz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400" b="0" dirty="0" smtClean="0"/>
              <a:t>Se pueden detectar a 1000 km</a:t>
            </a:r>
            <a:endParaRPr lang="en-US" sz="24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C2843CC-03B9-4EDD-85F3-FB5906CF515D}" type="slidenum">
              <a:rPr lang="es-EC" sz="1200" b="0">
                <a:latin typeface="Arial Black" pitchFamily="34" charset="0"/>
              </a:rPr>
              <a:pPr eaLnBrk="1" hangingPunct="1"/>
              <a:t>166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64867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64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C" sz="3200" dirty="0"/>
              <a:t>Baja frecuencia. 10 KHz – 1 </a:t>
            </a:r>
            <a:r>
              <a:rPr lang="es-EC" sz="3200" dirty="0" smtClean="0"/>
              <a:t>GHz</a:t>
            </a:r>
            <a:endParaRPr lang="es-EC" sz="3200" dirty="0"/>
          </a:p>
        </p:txBody>
      </p:sp>
      <p:pic>
        <p:nvPicPr>
          <p:cNvPr id="16486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55" b="37383"/>
          <a:stretch>
            <a:fillRect/>
          </a:stretch>
        </p:blipFill>
        <p:spPr bwMode="auto">
          <a:xfrm>
            <a:off x="3480705" y="3310635"/>
            <a:ext cx="4919551" cy="3070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609600" y="1658161"/>
            <a:ext cx="79752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400" b="0" dirty="0" smtClean="0"/>
              <a:t>2 MHz a 30 MHZ: HF y VHF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400" b="0" dirty="0" smtClean="0"/>
              <a:t>Propagación </a:t>
            </a:r>
            <a:r>
              <a:rPr lang="es-EC" sz="2400" b="0" dirty="0"/>
              <a:t>aérea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400" b="0" dirty="0" smtClean="0"/>
              <a:t>Ondas de radio de baja frecuencia: FM: 88 a 108 MHZ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400" b="0" dirty="0" smtClean="0"/>
              <a:t>Se pueden detectar a 500 km</a:t>
            </a:r>
            <a:endParaRPr lang="en-US" sz="24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321AFB-CF0B-4EB8-98DF-09C231527B81}" type="slidenum">
              <a:rPr lang="es-EC" smtClean="0"/>
              <a:pPr>
                <a:defRPr/>
              </a:pPr>
              <a:t>167</a:t>
            </a:fld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  <p:sp>
        <p:nvSpPr>
          <p:cNvPr id="6" name="Rectángulo 5"/>
          <p:cNvSpPr/>
          <p:nvPr/>
        </p:nvSpPr>
        <p:spPr>
          <a:xfrm>
            <a:off x="609600" y="764704"/>
            <a:ext cx="109728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3200" b="0" dirty="0" smtClean="0"/>
              <a:t>Ionósfera</a:t>
            </a:r>
            <a:endParaRPr lang="es-MX" sz="2400" b="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b="0" dirty="0" smtClean="0"/>
              <a:t>Capa </a:t>
            </a:r>
            <a:r>
              <a:rPr lang="es-MX" sz="2400" b="0" dirty="0"/>
              <a:t>de la atmósfera </a:t>
            </a:r>
            <a:r>
              <a:rPr lang="es-MX" sz="2400" b="0" dirty="0" smtClean="0"/>
              <a:t>que </a:t>
            </a:r>
            <a:r>
              <a:rPr lang="es-MX" sz="2400" b="0" dirty="0"/>
              <a:t>se extiende entre los 80 y los 500 km de </a:t>
            </a:r>
            <a:r>
              <a:rPr lang="es-MX" sz="2400" b="0" dirty="0" smtClean="0"/>
              <a:t>altitud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b="0" dirty="0" smtClean="0"/>
              <a:t>Es una capa ionizada (electrones libres)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b="0" dirty="0" smtClean="0"/>
              <a:t>En esta se produce la aurora boreal</a:t>
            </a:r>
            <a:endParaRPr lang="en-US" sz="2400" b="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2564904"/>
            <a:ext cx="66675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6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10B2F51-4756-495D-8DF8-F3944509C0DD}" type="slidenum">
              <a:rPr lang="es-EC" sz="1200" b="0">
                <a:latin typeface="Arial Black" pitchFamily="34" charset="0"/>
              </a:rPr>
              <a:pPr eaLnBrk="1" hangingPunct="1"/>
              <a:t>168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65891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65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/>
            <a:r>
              <a:rPr lang="es-MX" sz="3200" dirty="0"/>
              <a:t>Baja frecuencia. 10 KHz – 1 </a:t>
            </a:r>
            <a:r>
              <a:rPr lang="es-MX" sz="3200" dirty="0" smtClean="0"/>
              <a:t>GHz</a:t>
            </a:r>
            <a:endParaRPr lang="es-EC" sz="3200" dirty="0"/>
          </a:p>
        </p:txBody>
      </p:sp>
      <p:pic>
        <p:nvPicPr>
          <p:cNvPr id="16589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80" b="6541"/>
          <a:stretch>
            <a:fillRect/>
          </a:stretch>
        </p:blipFill>
        <p:spPr bwMode="auto">
          <a:xfrm>
            <a:off x="2814464" y="3275131"/>
            <a:ext cx="6563072" cy="2970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609600" y="1828800"/>
            <a:ext cx="6540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b="0" dirty="0"/>
              <a:t>Sobre los 30 </a:t>
            </a:r>
            <a:r>
              <a:rPr lang="es-MX" sz="2400" b="0" dirty="0" smtClean="0"/>
              <a:t>MHz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b="0" dirty="0"/>
              <a:t>L</a:t>
            </a:r>
            <a:r>
              <a:rPr lang="es-MX" sz="2400" b="0" dirty="0" smtClean="0"/>
              <a:t>as </a:t>
            </a:r>
            <a:r>
              <a:rPr lang="es-MX" sz="2400" b="0" dirty="0"/>
              <a:t>ondas no se reflejan en la Ionósfera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b="0" dirty="0" smtClean="0"/>
              <a:t>Propagación </a:t>
            </a:r>
            <a:r>
              <a:rPr lang="es-MX" sz="2400" b="0" dirty="0"/>
              <a:t>en trayectoria de </a:t>
            </a:r>
            <a:r>
              <a:rPr lang="es-MX" sz="2400" b="0" dirty="0" smtClean="0"/>
              <a:t>línea </a:t>
            </a:r>
            <a:r>
              <a:rPr lang="es-MX" sz="2400" b="0" dirty="0"/>
              <a:t>de </a:t>
            </a:r>
            <a:r>
              <a:rPr lang="es-MX" sz="2400" b="0" dirty="0" smtClean="0"/>
              <a:t>vista</a:t>
            </a:r>
            <a:endParaRPr lang="es-EC" sz="24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321AFB-CF0B-4EB8-98DF-09C231527B81}" type="slidenum">
              <a:rPr lang="es-EC" smtClean="0"/>
              <a:pPr>
                <a:defRPr/>
              </a:pPr>
              <a:t>169</a:t>
            </a:fld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10722" b="8263"/>
          <a:stretch/>
        </p:blipFill>
        <p:spPr>
          <a:xfrm>
            <a:off x="1559496" y="692696"/>
            <a:ext cx="9073008" cy="489654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559496" y="5622339"/>
            <a:ext cx="9237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400" b="0" dirty="0" smtClean="0"/>
              <a:t>SW </a:t>
            </a:r>
            <a:r>
              <a:rPr lang="es-EC" sz="2400" b="0" dirty="0" err="1" smtClean="0"/>
              <a:t>Shortwave</a:t>
            </a:r>
            <a:r>
              <a:rPr lang="es-EC" sz="2400" b="0" dirty="0" smtClean="0"/>
              <a:t> frecuencias superiores a AM (1700 KHz – 30 MHz)</a:t>
            </a:r>
          </a:p>
          <a:p>
            <a:r>
              <a:rPr lang="es-EC" sz="2400" b="0" dirty="0" smtClean="0"/>
              <a:t>Emisoras de radio de alcance internacional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68458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/>
              <a:t>Datos</a:t>
            </a:r>
          </a:p>
        </p:txBody>
      </p:sp>
      <p:sp>
        <p:nvSpPr>
          <p:cNvPr id="17411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Aft>
                <a:spcPts val="600"/>
              </a:spcAft>
            </a:pPr>
            <a:r>
              <a:rPr lang="es-ES" sz="2400" dirty="0"/>
              <a:t>Dato analógico toma valores continuos en el </a:t>
            </a:r>
            <a:r>
              <a:rPr lang="es-ES" sz="2400" dirty="0" smtClean="0"/>
              <a:t>tiempo. Ejemplos: </a:t>
            </a:r>
          </a:p>
          <a:p>
            <a:pPr algn="just">
              <a:spcAft>
                <a:spcPts val="600"/>
              </a:spcAft>
            </a:pPr>
            <a:r>
              <a:rPr lang="es-ES" sz="2400" dirty="0" smtClean="0"/>
              <a:t>Sonido, imágenes en movimiento, temperatura</a:t>
            </a:r>
            <a:r>
              <a:rPr lang="es-ES" sz="2400" dirty="0"/>
              <a:t>, </a:t>
            </a:r>
            <a:r>
              <a:rPr lang="es-ES" sz="2400" dirty="0" smtClean="0"/>
              <a:t>presión atmosférica</a:t>
            </a:r>
            <a:r>
              <a:rPr lang="es-ES" sz="2400" dirty="0"/>
              <a:t>, velocidad, </a:t>
            </a:r>
            <a:r>
              <a:rPr lang="es-ES" sz="2400" dirty="0" smtClean="0"/>
              <a:t>estatura </a:t>
            </a:r>
            <a:r>
              <a:rPr lang="es-ES" sz="2400" dirty="0"/>
              <a:t>de una persona, </a:t>
            </a:r>
            <a:r>
              <a:rPr lang="es-ES" sz="2400" dirty="0" smtClean="0"/>
              <a:t>…</a:t>
            </a:r>
            <a:endParaRPr lang="es-ES" sz="2400" dirty="0"/>
          </a:p>
          <a:p>
            <a:pPr algn="just">
              <a:spcAft>
                <a:spcPts val="600"/>
              </a:spcAft>
            </a:pPr>
            <a:r>
              <a:rPr lang="es-ES" sz="2400" dirty="0"/>
              <a:t>Dato digital toma valores </a:t>
            </a:r>
            <a:r>
              <a:rPr lang="es-ES" sz="2400" dirty="0" smtClean="0"/>
              <a:t>discretos. Ejemplos: </a:t>
            </a:r>
          </a:p>
          <a:p>
            <a:pPr algn="just">
              <a:spcAft>
                <a:spcPts val="600"/>
              </a:spcAft>
            </a:pPr>
            <a:r>
              <a:rPr lang="es-ES" sz="2400" dirty="0" smtClean="0"/>
              <a:t>Cantidad de personas, páginas de un libro, cosas, ideas, momentos </a:t>
            </a:r>
            <a:r>
              <a:rPr lang="es-ES" sz="2400" dirty="0"/>
              <a:t>felices …</a:t>
            </a:r>
          </a:p>
        </p:txBody>
      </p:sp>
      <p:sp>
        <p:nvSpPr>
          <p:cNvPr id="17412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354D12F-FF8E-45AF-AC69-D1B6CD0C972C}" type="slidenum">
              <a:rPr lang="es-EC" sz="1200" b="0">
                <a:latin typeface="Arial Black" pitchFamily="34" charset="0"/>
              </a:rPr>
              <a:pPr eaLnBrk="1" hangingPunct="1"/>
              <a:t>17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7413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C1D7BF2-367B-4849-966B-43446C1D955D}" type="slidenum">
              <a:rPr lang="es-EC" sz="1200" b="0">
                <a:latin typeface="Arial Black" pitchFamily="34" charset="0"/>
              </a:rPr>
              <a:pPr eaLnBrk="1" hangingPunct="1"/>
              <a:t>170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67939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67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3200" dirty="0" smtClean="0"/>
              <a:t>2.5.3 </a:t>
            </a:r>
            <a:r>
              <a:rPr lang="es-ES" sz="3200" dirty="0"/>
              <a:t>Transmisión por </a:t>
            </a:r>
            <a:r>
              <a:rPr lang="es-ES" sz="3200" b="1" dirty="0" smtClean="0"/>
              <a:t>microondas. </a:t>
            </a:r>
            <a:r>
              <a:rPr lang="es-ES" sz="3200" dirty="0" smtClean="0"/>
              <a:t>1 GHz a 100 GHz</a:t>
            </a:r>
            <a:endParaRPr lang="es-ES" sz="3200" b="1" dirty="0"/>
          </a:p>
        </p:txBody>
      </p:sp>
      <p:sp>
        <p:nvSpPr>
          <p:cNvPr id="1679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017714"/>
            <a:ext cx="9590088" cy="4435475"/>
          </a:xfrm>
        </p:spPr>
        <p:txBody>
          <a:bodyPr/>
          <a:lstStyle/>
          <a:p>
            <a:pPr algn="just" eaLnBrk="1" hangingPunct="1">
              <a:lnSpc>
                <a:spcPct val="110000"/>
              </a:lnSpc>
            </a:pPr>
            <a:r>
              <a:rPr lang="es-ES" sz="2800" dirty="0" smtClean="0"/>
              <a:t>Las </a:t>
            </a:r>
            <a:r>
              <a:rPr lang="es-ES" sz="2800" dirty="0"/>
              <a:t>ondas viajan en línea recta</a:t>
            </a:r>
          </a:p>
          <a:p>
            <a:pPr algn="just" eaLnBrk="1" hangingPunct="1">
              <a:lnSpc>
                <a:spcPct val="110000"/>
              </a:lnSpc>
            </a:pPr>
            <a:r>
              <a:rPr lang="es-ES" sz="2800" dirty="0"/>
              <a:t>No atraviesan muy bien </a:t>
            </a:r>
            <a:r>
              <a:rPr lang="es-ES" sz="2800" dirty="0" smtClean="0"/>
              <a:t>edificios</a:t>
            </a:r>
          </a:p>
          <a:p>
            <a:pPr algn="just" eaLnBrk="1" hangingPunct="1">
              <a:lnSpc>
                <a:spcPct val="110000"/>
              </a:lnSpc>
            </a:pPr>
            <a:r>
              <a:rPr lang="es-ES" sz="2800" dirty="0" smtClean="0"/>
              <a:t>Necesitan línea de vista</a:t>
            </a:r>
            <a:endParaRPr lang="es-ES" sz="2800" dirty="0"/>
          </a:p>
          <a:p>
            <a:pPr algn="just" eaLnBrk="1" hangingPunct="1">
              <a:lnSpc>
                <a:spcPct val="110000"/>
              </a:lnSpc>
            </a:pPr>
            <a:r>
              <a:rPr lang="es-ES" sz="2800" dirty="0"/>
              <a:t>Se enfoca un haz estrecho con antena parabólica</a:t>
            </a:r>
          </a:p>
          <a:p>
            <a:pPr algn="just" eaLnBrk="1" hangingPunct="1">
              <a:lnSpc>
                <a:spcPct val="110000"/>
              </a:lnSpc>
            </a:pPr>
            <a:r>
              <a:rPr lang="es-ES" sz="2800" dirty="0"/>
              <a:t>Telefonía celular: 850 MHz – 1.900 MHz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321AFB-CF0B-4EB8-98DF-09C231527B81}" type="slidenum">
              <a:rPr lang="es-EC" smtClean="0"/>
              <a:pPr>
                <a:defRPr/>
              </a:pPr>
              <a:t>171</a:t>
            </a:fld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2429" r="13346"/>
          <a:stretch/>
        </p:blipFill>
        <p:spPr>
          <a:xfrm>
            <a:off x="3359696" y="1484784"/>
            <a:ext cx="583264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2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F189757-B372-47DA-A067-01567D8C856B}" type="slidenum">
              <a:rPr lang="es-EC" sz="1200" b="0">
                <a:latin typeface="Arial Black" pitchFamily="34" charset="0"/>
              </a:rPr>
              <a:pPr eaLnBrk="1" hangingPunct="1"/>
              <a:t>172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68963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68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C" smtClean="0"/>
          </a:p>
        </p:txBody>
      </p:sp>
      <p:sp>
        <p:nvSpPr>
          <p:cNvPr id="1689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10972800" cy="4400550"/>
          </a:xfrm>
        </p:spPr>
        <p:txBody>
          <a:bodyPr/>
          <a:lstStyle/>
          <a:p>
            <a:pPr algn="just" eaLnBrk="1" hangingPunct="1">
              <a:spcAft>
                <a:spcPct val="30000"/>
              </a:spcAft>
            </a:pPr>
            <a:r>
              <a:rPr lang="es-ES" sz="2800"/>
              <a:t>Se necesitan </a:t>
            </a:r>
            <a:r>
              <a:rPr lang="es-ES" sz="2800">
                <a:solidFill>
                  <a:srgbClr val="0000FF"/>
                </a:solidFill>
              </a:rPr>
              <a:t>repetidores</a:t>
            </a:r>
            <a:r>
              <a:rPr lang="es-ES" sz="2800"/>
              <a:t> periódicos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S" sz="2800" dirty="0"/>
              <a:t>Mientras más altas las torres más separadas pueden estar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S" sz="2800" dirty="0"/>
              <a:t>Torres de 100 m de altura pueden estar 80 Km separadas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S" sz="2800" dirty="0"/>
              <a:t>A 4 GHz las ondas son absorbidas por el agua</a:t>
            </a:r>
          </a:p>
          <a:p>
            <a:pPr lvl="1" algn="just" eaLnBrk="1" hangingPunct="1">
              <a:spcAft>
                <a:spcPct val="30000"/>
              </a:spcAft>
            </a:pPr>
            <a:r>
              <a:rPr lang="es-ES" sz="2400" dirty="0"/>
              <a:t>Cualidad aprovechada por hornos de microondas</a:t>
            </a:r>
          </a:p>
          <a:p>
            <a:pPr lvl="1" algn="just" eaLnBrk="1" hangingPunct="1">
              <a:spcAft>
                <a:spcPct val="30000"/>
              </a:spcAft>
            </a:pPr>
            <a:r>
              <a:rPr lang="es-ES" sz="2400" dirty="0"/>
              <a:t>Para las comunicaciones es un problema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5" grpId="0" uiExpand="1" build="p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84FC7F3-5EF4-4AAA-8E02-687461CF7D20}" type="slidenum">
              <a:rPr lang="es-EC" sz="1200" b="0">
                <a:latin typeface="Arial Black" pitchFamily="34" charset="0"/>
              </a:rPr>
              <a:pPr eaLnBrk="1" hangingPunct="1"/>
              <a:t>173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69987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69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C" smtClean="0"/>
          </a:p>
        </p:txBody>
      </p:sp>
      <p:sp>
        <p:nvSpPr>
          <p:cNvPr id="16998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s-ES" sz="2800" dirty="0"/>
              <a:t>Bandas licenciadas. Los gobiernos asignan espectros para: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s-ES" sz="2400" dirty="0"/>
              <a:t>La radio AM y FM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s-ES" sz="2400" dirty="0"/>
              <a:t>Televisión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s-ES" sz="2400" dirty="0"/>
              <a:t>Teléfonos celulares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s-ES" sz="2400" dirty="0"/>
              <a:t>Policía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s-ES" sz="2400" dirty="0"/>
              <a:t>Marina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s-ES" sz="2400" dirty="0"/>
              <a:t>Navegación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s-ES" sz="2400" dirty="0"/>
              <a:t>Milicia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s-ES" sz="2400" dirty="0"/>
              <a:t>Entidades de gobierno,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3BBE6C9-E564-4EFA-AFBA-BD96076C8E2D}" type="slidenum">
              <a:rPr lang="es-EC" sz="1200" b="0">
                <a:latin typeface="Arial Black" pitchFamily="34" charset="0"/>
              </a:rPr>
              <a:pPr eaLnBrk="1" hangingPunct="1"/>
              <a:t>174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71011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71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C" sz="3600"/>
              <a:t>Organismos</a:t>
            </a:r>
          </a:p>
        </p:txBody>
      </p:sp>
      <p:sp>
        <p:nvSpPr>
          <p:cNvPr id="1710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16114"/>
            <a:ext cx="10972800" cy="4465637"/>
          </a:xfrm>
        </p:spPr>
        <p:txBody>
          <a:bodyPr/>
          <a:lstStyle/>
          <a:p>
            <a:pPr algn="just" eaLnBrk="1" hangingPunct="1">
              <a:spcAft>
                <a:spcPct val="30000"/>
              </a:spcAft>
            </a:pPr>
            <a:r>
              <a:rPr lang="es-ES" sz="2800" dirty="0"/>
              <a:t>A nivel mundial, ITU-R coordina </a:t>
            </a:r>
            <a:r>
              <a:rPr lang="es-ES" sz="2800" dirty="0" smtClean="0"/>
              <a:t>la asignación de frecuencias, para </a:t>
            </a:r>
            <a:r>
              <a:rPr lang="es-ES" sz="2800" dirty="0"/>
              <a:t>la fabricación de dispositivos de comunicación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S" sz="2800" dirty="0" smtClean="0"/>
              <a:t>En USA, FCC </a:t>
            </a:r>
            <a:r>
              <a:rPr lang="es-ES" sz="2800" dirty="0"/>
              <a:t>(Federal </a:t>
            </a:r>
            <a:r>
              <a:rPr lang="es-ES" sz="2800" dirty="0" err="1"/>
              <a:t>Communications</a:t>
            </a:r>
            <a:r>
              <a:rPr lang="es-ES" sz="2800" dirty="0"/>
              <a:t> </a:t>
            </a:r>
            <a:r>
              <a:rPr lang="es-ES" sz="2800" dirty="0" err="1"/>
              <a:t>Commission</a:t>
            </a:r>
            <a:r>
              <a:rPr lang="es-ES" sz="2800" dirty="0" smtClean="0"/>
              <a:t>)</a:t>
            </a:r>
            <a:endParaRPr lang="es-ES" sz="2800" dirty="0"/>
          </a:p>
          <a:p>
            <a:pPr algn="just" eaLnBrk="1" hangingPunct="1">
              <a:spcAft>
                <a:spcPct val="30000"/>
              </a:spcAft>
            </a:pPr>
            <a:r>
              <a:rPr lang="es-ES_tradnl" sz="2800" dirty="0"/>
              <a:t>En Ecuador es la </a:t>
            </a:r>
            <a:r>
              <a:rPr lang="es-ES_tradnl" sz="2800" dirty="0" err="1"/>
              <a:t>Arcotel</a:t>
            </a:r>
            <a:r>
              <a:rPr lang="es-ES_tradnl" sz="2800" dirty="0"/>
              <a:t> Agencia de Regulación y Control de las Telecomunicaciones</a:t>
            </a:r>
            <a:endParaRPr lang="es-E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A4C3815-7CED-4DE1-97A3-27742C8565AC}" type="slidenum">
              <a:rPr lang="es-EC" sz="1200" b="0">
                <a:latin typeface="Arial Black" pitchFamily="34" charset="0"/>
              </a:rPr>
              <a:pPr eaLnBrk="1" hangingPunct="1"/>
              <a:t>175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72035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72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C" sz="3600"/>
              <a:t>Concesión del espectro</a:t>
            </a:r>
          </a:p>
        </p:txBody>
      </p:sp>
      <p:sp>
        <p:nvSpPr>
          <p:cNvPr id="1720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10972800" cy="4256088"/>
          </a:xfrm>
        </p:spPr>
        <p:txBody>
          <a:bodyPr/>
          <a:lstStyle/>
          <a:p>
            <a:pPr algn="just" eaLnBrk="1" hangingPunct="1">
              <a:spcAft>
                <a:spcPct val="30000"/>
              </a:spcAft>
            </a:pPr>
            <a:r>
              <a:rPr lang="es-ES" sz="2800" dirty="0"/>
              <a:t>Las portadoras -</a:t>
            </a:r>
            <a:r>
              <a:rPr lang="es-ES" sz="2800" dirty="0" smtClean="0"/>
              <a:t>telefónicas- </a:t>
            </a:r>
            <a:r>
              <a:rPr lang="es-ES" sz="2800" dirty="0">
                <a:solidFill>
                  <a:srgbClr val="0000FF"/>
                </a:solidFill>
              </a:rPr>
              <a:t>concursan </a:t>
            </a:r>
            <a:r>
              <a:rPr lang="es-ES" sz="2800" dirty="0" smtClean="0"/>
              <a:t>para ganar una </a:t>
            </a:r>
            <a:r>
              <a:rPr lang="es-ES" sz="2800" dirty="0" err="1" smtClean="0"/>
              <a:t>conseción</a:t>
            </a:r>
            <a:endParaRPr lang="es-ES" sz="2800" dirty="0"/>
          </a:p>
          <a:p>
            <a:pPr lvl="1" algn="just" eaLnBrk="1" hangingPunct="1">
              <a:spcAft>
                <a:spcPct val="30000"/>
              </a:spcAft>
            </a:pPr>
            <a:r>
              <a:rPr lang="es-ES" sz="2400" dirty="0"/>
              <a:t>Los funcionarios deciden a quien dar. Se presta para sobornos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S" sz="2800" dirty="0"/>
              <a:t>Otra forma es:</a:t>
            </a:r>
          </a:p>
          <a:p>
            <a:pPr lvl="1" algn="just" eaLnBrk="1" hangingPunct="1">
              <a:spcAft>
                <a:spcPct val="30000"/>
              </a:spcAft>
            </a:pPr>
            <a:r>
              <a:rPr lang="es-ES" sz="2400" dirty="0">
                <a:solidFill>
                  <a:srgbClr val="0000FF"/>
                </a:solidFill>
              </a:rPr>
              <a:t>sortear</a:t>
            </a:r>
            <a:r>
              <a:rPr lang="es-ES" sz="2400" dirty="0"/>
              <a:t> entre las empresas</a:t>
            </a:r>
          </a:p>
          <a:p>
            <a:pPr lvl="1" algn="just" eaLnBrk="1" hangingPunct="1">
              <a:spcAft>
                <a:spcPct val="30000"/>
              </a:spcAft>
            </a:pPr>
            <a:r>
              <a:rPr lang="es-ES" sz="2400" dirty="0">
                <a:solidFill>
                  <a:srgbClr val="0000FF"/>
                </a:solidFill>
              </a:rPr>
              <a:t>subastar</a:t>
            </a:r>
            <a:r>
              <a:rPr lang="es-ES" sz="2400" dirty="0"/>
              <a:t> el espectro al mejor postor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ABFAC9A-70BF-4159-ACE0-A602B4311005}" type="slidenum">
              <a:rPr lang="es-EC" sz="1200" b="0">
                <a:latin typeface="Arial Black" pitchFamily="34" charset="0"/>
              </a:rPr>
              <a:pPr eaLnBrk="1" hangingPunct="1"/>
              <a:t>176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73059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7306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1" y="457200"/>
            <a:ext cx="8435975" cy="1371600"/>
          </a:xfrm>
        </p:spPr>
        <p:txBody>
          <a:bodyPr/>
          <a:lstStyle/>
          <a:p>
            <a:pPr eaLnBrk="1" hangingPunct="1"/>
            <a:r>
              <a:rPr lang="es-EC" sz="3200" dirty="0"/>
              <a:t>Bandas ISM Industrial, </a:t>
            </a:r>
            <a:r>
              <a:rPr lang="es-EC" sz="3200" dirty="0" err="1"/>
              <a:t>Scientific</a:t>
            </a:r>
            <a:r>
              <a:rPr lang="es-EC" sz="3200" dirty="0"/>
              <a:t> and Medical</a:t>
            </a:r>
          </a:p>
        </p:txBody>
      </p:sp>
      <p:sp>
        <p:nvSpPr>
          <p:cNvPr id="17306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lnSpc>
                <a:spcPct val="120000"/>
              </a:lnSpc>
            </a:pPr>
            <a:r>
              <a:rPr lang="es-ES" sz="2400" dirty="0"/>
              <a:t>Otra forma de asignar frecuencias es </a:t>
            </a:r>
            <a:r>
              <a:rPr lang="es-ES" sz="2400" dirty="0">
                <a:solidFill>
                  <a:srgbClr val="0000FF"/>
                </a:solidFill>
              </a:rPr>
              <a:t>no asignar por completo</a:t>
            </a:r>
            <a:endParaRPr lang="es-ES" sz="2400" dirty="0"/>
          </a:p>
          <a:p>
            <a:pPr algn="just" eaLnBrk="1" hangingPunct="1">
              <a:lnSpc>
                <a:spcPct val="120000"/>
              </a:lnSpc>
            </a:pPr>
            <a:r>
              <a:rPr lang="es-ES_tradnl" sz="2400" dirty="0"/>
              <a:t>Política aplicada con las bandas </a:t>
            </a:r>
            <a:r>
              <a:rPr lang="es-ES_tradnl" sz="2400" dirty="0" smtClean="0"/>
              <a:t>ISM</a:t>
            </a:r>
          </a:p>
          <a:p>
            <a:pPr algn="just" eaLnBrk="1" hangingPunct="1">
              <a:lnSpc>
                <a:spcPct val="120000"/>
              </a:lnSpc>
            </a:pPr>
            <a:r>
              <a:rPr lang="es-ES_tradnl" sz="2400" dirty="0" smtClean="0"/>
              <a:t>Son bandas no licenciadas</a:t>
            </a:r>
            <a:endParaRPr lang="es-ES" sz="2400" dirty="0"/>
          </a:p>
          <a:p>
            <a:pPr algn="just" eaLnBrk="1" hangingPunct="1">
              <a:lnSpc>
                <a:spcPct val="120000"/>
              </a:lnSpc>
            </a:pPr>
            <a:r>
              <a:rPr lang="es-ES" sz="2400" dirty="0"/>
              <a:t>Se deja que todos transmitan a voluntad</a:t>
            </a:r>
          </a:p>
          <a:p>
            <a:pPr algn="just" eaLnBrk="1" hangingPunct="1">
              <a:lnSpc>
                <a:spcPct val="120000"/>
              </a:lnSpc>
            </a:pPr>
            <a:r>
              <a:rPr lang="es-ES" sz="2400" dirty="0"/>
              <a:t>Se regula la potencia tal que las estaciones no se interfieran entre sí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61" grpId="0" build="p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A67181D-0DBC-4D94-BBD7-D847333E4E87}" type="slidenum">
              <a:rPr lang="es-EC" sz="1200" b="0">
                <a:latin typeface="Arial Black" pitchFamily="34" charset="0"/>
              </a:rPr>
              <a:pPr eaLnBrk="1" hangingPunct="1"/>
              <a:t>177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74083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740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C" smtClean="0"/>
          </a:p>
        </p:txBody>
      </p:sp>
      <p:sp>
        <p:nvSpPr>
          <p:cNvPr id="1740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10972800" cy="4471988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" sz="2400" dirty="0"/>
              <a:t>Estas bandas no requieren autorización</a:t>
            </a:r>
          </a:p>
          <a:p>
            <a:pPr algn="just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sz="2400" dirty="0"/>
              <a:t>Aplicaciones:</a:t>
            </a:r>
          </a:p>
          <a:p>
            <a:pPr lvl="1" algn="just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_tradnl" sz="2000" dirty="0"/>
              <a:t>Redes LAN 802.11</a:t>
            </a:r>
            <a:endParaRPr lang="es-ES" sz="2000" dirty="0"/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" sz="2000" dirty="0"/>
              <a:t>Teléfonos inalámbricos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" sz="2000" dirty="0" smtClean="0"/>
              <a:t>Mouses </a:t>
            </a:r>
            <a:r>
              <a:rPr lang="es-ES" sz="2000" dirty="0"/>
              <a:t>inalámbricos, etc.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" sz="2000" dirty="0"/>
              <a:t>Dispositivos inalámbricos para abrir puertas</a:t>
            </a:r>
          </a:p>
          <a:p>
            <a:pPr lvl="1" eaLnBrk="1" hangingPunct="1">
              <a:lnSpc>
                <a:spcPct val="80000"/>
              </a:lnSpc>
              <a:spcAft>
                <a:spcPct val="30000"/>
              </a:spcAft>
            </a:pPr>
            <a:r>
              <a:rPr lang="es-ES" sz="2000" dirty="0"/>
              <a:t>Juguetes a control remoto</a:t>
            </a:r>
          </a:p>
          <a:p>
            <a:pPr algn="just" eaLnBrk="1" hangingPunct="1">
              <a:lnSpc>
                <a:spcPct val="120000"/>
              </a:lnSpc>
            </a:pPr>
            <a:r>
              <a:rPr lang="es-ES" sz="2400" dirty="0"/>
              <a:t>Se minimiza interferencias con técnicas de espectro expandido: FHSS, </a:t>
            </a:r>
            <a:r>
              <a:rPr lang="es-ES" sz="2400" dirty="0" smtClean="0"/>
              <a:t>DSSS</a:t>
            </a:r>
            <a:endParaRPr lang="es-E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5" grpId="0" uiExpand="1" build="p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37E49D7-474C-4805-88FD-36379CBCA9F2}" type="slidenum">
              <a:rPr lang="es-EC" sz="1200" b="0">
                <a:latin typeface="Arial Black" pitchFamily="34" charset="0"/>
              </a:rPr>
              <a:pPr eaLnBrk="1" hangingPunct="1"/>
              <a:t>178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75107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751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C" smtClean="0"/>
          </a:p>
        </p:txBody>
      </p:sp>
      <p:pic>
        <p:nvPicPr>
          <p:cNvPr id="17510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412776"/>
            <a:ext cx="7634288" cy="288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5110" name="Text Box 6"/>
          <p:cNvSpPr txBox="1">
            <a:spLocks noChangeArrowheads="1"/>
          </p:cNvSpPr>
          <p:nvPr/>
        </p:nvSpPr>
        <p:spPr bwMode="auto">
          <a:xfrm>
            <a:off x="2424112" y="4675565"/>
            <a:ext cx="777716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sz="2400" b="0" dirty="0">
                <a:latin typeface="Tahoma" charset="0"/>
              </a:rPr>
              <a:t>902 </a:t>
            </a:r>
            <a:r>
              <a:rPr lang="es-ES" sz="2400" b="0" dirty="0" smtClean="0">
                <a:latin typeface="Tahoma" charset="0"/>
              </a:rPr>
              <a:t>- 928 </a:t>
            </a:r>
            <a:r>
              <a:rPr lang="es-ES" sz="2400" b="0" dirty="0">
                <a:latin typeface="Tahoma" charset="0"/>
              </a:rPr>
              <a:t>MHz Está saturado </a:t>
            </a:r>
          </a:p>
          <a:p>
            <a:pPr eaLnBrk="1" hangingPunct="1">
              <a:spcBef>
                <a:spcPct val="50000"/>
              </a:spcBef>
            </a:pPr>
            <a:r>
              <a:rPr lang="es-ES" sz="2400" b="0" dirty="0">
                <a:latin typeface="Tahoma" charset="0"/>
              </a:rPr>
              <a:t>2.4 GHz         </a:t>
            </a:r>
            <a:r>
              <a:rPr lang="es-ES" sz="2400" b="0" dirty="0" smtClean="0">
                <a:latin typeface="Tahoma" charset="0"/>
              </a:rPr>
              <a:t> LAN </a:t>
            </a:r>
            <a:r>
              <a:rPr lang="es-ES" sz="2400" b="0" dirty="0">
                <a:latin typeface="Tahoma" charset="0"/>
              </a:rPr>
              <a:t>802.3, Bluetooth</a:t>
            </a:r>
          </a:p>
          <a:p>
            <a:pPr eaLnBrk="1" hangingPunct="1">
              <a:spcBef>
                <a:spcPct val="50000"/>
              </a:spcBef>
            </a:pPr>
            <a:r>
              <a:rPr lang="es-ES" sz="2400" b="0" dirty="0">
                <a:latin typeface="Tahoma" charset="0"/>
              </a:rPr>
              <a:t>5.7 GHz         </a:t>
            </a:r>
            <a:r>
              <a:rPr lang="es-ES" sz="2400" b="0" dirty="0" smtClean="0">
                <a:latin typeface="Tahoma" charset="0"/>
              </a:rPr>
              <a:t> No </a:t>
            </a:r>
            <a:r>
              <a:rPr lang="es-ES" sz="2400" b="0" dirty="0">
                <a:latin typeface="Tahoma" charset="0"/>
              </a:rPr>
              <a:t>explotada, equipos caros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7337E36-239D-43A0-8843-C861DBF5BE48}" type="slidenum">
              <a:rPr lang="es-EC" sz="1200" b="0">
                <a:latin typeface="Arial Black" pitchFamily="34" charset="0"/>
              </a:rPr>
              <a:pPr eaLnBrk="1" hangingPunct="1"/>
              <a:t>179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76131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761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3600" dirty="0" smtClean="0"/>
              <a:t>2.5.4 </a:t>
            </a:r>
            <a:r>
              <a:rPr lang="es-ES" sz="3600" dirty="0"/>
              <a:t>Ondas infrarrojas</a:t>
            </a:r>
          </a:p>
        </p:txBody>
      </p:sp>
      <p:sp>
        <p:nvSpPr>
          <p:cNvPr id="176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1"/>
            <a:ext cx="9601200" cy="4327525"/>
          </a:xfrm>
        </p:spPr>
        <p:txBody>
          <a:bodyPr/>
          <a:lstStyle/>
          <a:p>
            <a:pPr algn="just" eaLnBrk="1" hangingPunct="1">
              <a:spcAft>
                <a:spcPct val="30000"/>
              </a:spcAft>
            </a:pPr>
            <a:r>
              <a:rPr lang="es-EC" sz="2800" dirty="0"/>
              <a:t>Para comunicación de corto alcance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C" sz="2800" dirty="0" err="1" smtClean="0"/>
              <a:t>WLANs</a:t>
            </a:r>
            <a:r>
              <a:rPr lang="es-EC" sz="2800" dirty="0" smtClean="0"/>
              <a:t>. Casi y no se usan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C" sz="2800" dirty="0" smtClean="0"/>
              <a:t>Control </a:t>
            </a:r>
            <a:r>
              <a:rPr lang="es-EC" sz="2800" dirty="0"/>
              <a:t>remoto de electrodomésticos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C" sz="2800" dirty="0"/>
              <a:t>Económicos y direccionales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C" sz="2800" dirty="0"/>
              <a:t>No atraviesan objetos </a:t>
            </a:r>
            <a:r>
              <a:rPr lang="es-EC" sz="2800" dirty="0" smtClean="0"/>
              <a:t>sólidos</a:t>
            </a:r>
          </a:p>
          <a:p>
            <a:pPr algn="just" eaLnBrk="1" hangingPunct="1"/>
            <a:r>
              <a:rPr lang="es-EC" sz="2800" dirty="0"/>
              <a:t>No hay necesidad de licencia del gobierno</a:t>
            </a:r>
          </a:p>
          <a:p>
            <a:pPr algn="just" eaLnBrk="1" hangingPunct="1"/>
            <a:r>
              <a:rPr lang="es-EC" sz="2800" dirty="0"/>
              <a:t>Uso </a:t>
            </a:r>
            <a:r>
              <a:rPr lang="es-EC" sz="2800" dirty="0" smtClean="0"/>
              <a:t>limitado</a:t>
            </a:r>
            <a:endParaRPr lang="es-EC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/>
              <a:t>Señales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s-ES" sz="2400" b="1" dirty="0" smtClean="0"/>
                  <a:t>Señal analógica</a:t>
                </a:r>
                <a:r>
                  <a:rPr lang="es-ES" sz="2400" dirty="0"/>
                  <a:t> </a:t>
                </a:r>
                <a:r>
                  <a:rPr lang="es-ES" sz="2400" dirty="0" smtClean="0"/>
                  <a:t>es una forma de representar los datos; por ejemplo, a través de una </a:t>
                </a:r>
                <a:r>
                  <a:rPr lang="es-ES" sz="2400" dirty="0"/>
                  <a:t>onda </a:t>
                </a:r>
                <a:r>
                  <a:rPr lang="es-ES" sz="2400" dirty="0" smtClean="0"/>
                  <a:t>electromagnética</a:t>
                </a:r>
              </a:p>
              <a:p>
                <a:pPr algn="just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s-ES" sz="2400" dirty="0" smtClean="0"/>
                  <a:t>Una onda electromagnética se propaga por cables y espacio abierto</a:t>
                </a:r>
              </a:p>
              <a:p>
                <a:pPr lvl="1" algn="just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s-ES" sz="2000" dirty="0" smtClean="0"/>
                  <a:t>La </a:t>
                </a:r>
                <a:r>
                  <a:rPr lang="es-ES" sz="2000" dirty="0"/>
                  <a:t>voz </a:t>
                </a:r>
                <a:r>
                  <a:rPr lang="es-ES" sz="2000" dirty="0" smtClean="0"/>
                  <a:t>ocupa un espectro de 300 Hz a 4000 Hz y se </a:t>
                </a:r>
                <a:r>
                  <a:rPr lang="es-ES" sz="2000" dirty="0"/>
                  <a:t>representa con una señal electromagnética que ocupa el mismo </a:t>
                </a:r>
                <a:r>
                  <a:rPr lang="es-ES" sz="2000" dirty="0" smtClean="0"/>
                  <a:t>espectro. Por </a:t>
                </a:r>
                <a:r>
                  <a:rPr lang="es-ES" sz="2000" dirty="0"/>
                  <a:t>este hecho </a:t>
                </a:r>
                <a:r>
                  <a:rPr lang="es-ES" sz="2000" dirty="0" smtClean="0"/>
                  <a:t>se </a:t>
                </a:r>
                <a:r>
                  <a:rPr lang="es-ES" sz="2000" dirty="0"/>
                  <a:t>llama </a:t>
                </a:r>
                <a:r>
                  <a:rPr lang="es-ES" sz="2000" i="1" dirty="0"/>
                  <a:t>señal analógica</a:t>
                </a:r>
              </a:p>
              <a:p>
                <a:pPr algn="just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s-ES" sz="2400" dirty="0" smtClean="0"/>
                  <a:t>Estas señales son </a:t>
                </a:r>
                <a:r>
                  <a:rPr lang="es-ES" sz="2400" dirty="0"/>
                  <a:t>adecuadas para transmitir </a:t>
                </a:r>
                <a:r>
                  <a:rPr lang="es-ES" sz="2400" dirty="0" smtClean="0"/>
                  <a:t>datos a </a:t>
                </a:r>
                <a:r>
                  <a:rPr lang="es-ES" sz="2400" dirty="0"/>
                  <a:t>grandes </a:t>
                </a:r>
                <a:r>
                  <a:rPr lang="es-ES" sz="2400" dirty="0" smtClean="0"/>
                  <a:t>distancias</a:t>
                </a:r>
              </a:p>
              <a:p>
                <a:pPr algn="just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s-ES" sz="2400" dirty="0" smtClean="0"/>
                  <a:t>Los niveles de voltaje de la señal analógica de la voz en una línea telefónica analógica están entre </a:t>
                </a:r>
                <a14:m>
                  <m:oMath xmlns:m="http://schemas.openxmlformats.org/officeDocument/2006/math">
                    <m:r>
                      <a:rPr lang="es-EC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 </m:t>
                    </m:r>
                  </m:oMath>
                </a14:m>
                <a:r>
                  <a:rPr lang="es-ES" sz="2400" dirty="0" smtClean="0"/>
                  <a:t>6 V</a:t>
                </a:r>
              </a:p>
            </p:txBody>
          </p:sp>
        </mc:Choice>
        <mc:Fallback xmlns="">
          <p:sp>
            <p:nvSpPr>
              <p:cNvPr id="18435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3" t="-1097" r="-833"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36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532FEE6-3D2D-453C-97C9-A78D3CEE4DEF}" type="slidenum">
              <a:rPr lang="es-EC" sz="1200" b="0">
                <a:latin typeface="Arial Black" pitchFamily="34" charset="0"/>
              </a:rPr>
              <a:pPr eaLnBrk="1" hangingPunct="1"/>
              <a:t>18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8437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uiExpand="1" build="p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9F39F16-FBCA-4024-9AF1-9985CE93F4B9}" type="slidenum">
              <a:rPr lang="es-EC" sz="1200" b="0">
                <a:latin typeface="Arial Black" pitchFamily="34" charset="0"/>
              </a:rPr>
              <a:pPr eaLnBrk="1" hangingPunct="1"/>
              <a:t>180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78179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78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C" sz="3600" dirty="0" smtClean="0"/>
              <a:t>2.5.5 </a:t>
            </a:r>
            <a:r>
              <a:rPr lang="es-EC" sz="3600" dirty="0"/>
              <a:t>Transmisión por ondas de luz</a:t>
            </a:r>
          </a:p>
        </p:txBody>
      </p:sp>
      <p:sp>
        <p:nvSpPr>
          <p:cNvPr id="1781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10972800" cy="440055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C" sz="2800" dirty="0" err="1"/>
              <a:t>LANs</a:t>
            </a:r>
            <a:r>
              <a:rPr lang="es-EC" sz="2800" dirty="0"/>
              <a:t> de dos edificios pueden conectarse por medio de </a:t>
            </a:r>
            <a:r>
              <a:rPr lang="es-EC" sz="2800" dirty="0" smtClean="0"/>
              <a:t>láser</a:t>
            </a:r>
            <a:endParaRPr lang="es-EC" sz="2800" dirty="0"/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C" sz="2800" dirty="0"/>
              <a:t>Sistema de comunicación </a:t>
            </a:r>
            <a:r>
              <a:rPr lang="es-EC" sz="2800" dirty="0">
                <a:solidFill>
                  <a:srgbClr val="0000FF"/>
                </a:solidFill>
              </a:rPr>
              <a:t>simplex</a:t>
            </a:r>
            <a:r>
              <a:rPr lang="es-EC" sz="2800" dirty="0"/>
              <a:t> unidireccional</a:t>
            </a:r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C" sz="2800" dirty="0"/>
              <a:t>Gran ancho de banda</a:t>
            </a:r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C" sz="2800" dirty="0"/>
              <a:t>Costo muy bajo</a:t>
            </a:r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C" sz="2800" dirty="0"/>
              <a:t>Relativamente fácil de instalar</a:t>
            </a:r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C" sz="2800" dirty="0"/>
              <a:t>No requiere licencia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1" grpId="0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055F033-339A-40B3-8ACF-B18903203F71}" type="slidenum">
              <a:rPr lang="es-EC" sz="1200" b="0">
                <a:latin typeface="Arial Black" pitchFamily="34" charset="0"/>
              </a:rPr>
              <a:pPr eaLnBrk="1" hangingPunct="1"/>
              <a:t>181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79203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79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C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205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 eaLnBrk="1" hangingPunct="1">
                  <a:lnSpc>
                    <a:spcPct val="90000"/>
                  </a:lnSpc>
                  <a:spcAft>
                    <a:spcPct val="30000"/>
                  </a:spcAft>
                </a:pPr>
                <a:r>
                  <a:rPr lang="es-EC" sz="2800" dirty="0" smtClean="0"/>
                  <a:t>Haces muy estrechos</a:t>
                </a:r>
              </a:p>
              <a:p>
                <a:pPr algn="just" eaLnBrk="1" hangingPunct="1">
                  <a:lnSpc>
                    <a:spcPct val="90000"/>
                  </a:lnSpc>
                  <a:spcAft>
                    <a:spcPct val="30000"/>
                  </a:spcAft>
                </a:pPr>
                <a:r>
                  <a:rPr lang="es-EC" sz="2800" dirty="0"/>
                  <a:t>Apuntar un rayo láser de </a:t>
                </a:r>
                <a14:m>
                  <m:oMath xmlns:m="http://schemas.openxmlformats.org/officeDocument/2006/math">
                    <m:r>
                      <a:rPr lang="es-EC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s-EC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s-EC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𝑚𝑚</m:t>
                    </m:r>
                    <m:r>
                      <a:rPr lang="es-EC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s-EC" sz="2800" dirty="0" smtClean="0"/>
                  <a:t> a </a:t>
                </a:r>
                <a:r>
                  <a:rPr lang="es-EC" sz="2800" dirty="0"/>
                  <a:t>un blanco del tamaño de la punta de un alfiler a 2 Km de distancia requiere de </a:t>
                </a:r>
                <a:r>
                  <a:rPr lang="es-EC" sz="2800" dirty="0" smtClean="0"/>
                  <a:t>puntería</a:t>
                </a:r>
              </a:p>
              <a:p>
                <a:pPr algn="just" eaLnBrk="1" hangingPunct="1">
                  <a:lnSpc>
                    <a:spcPct val="90000"/>
                  </a:lnSpc>
                  <a:spcAft>
                    <a:spcPct val="30000"/>
                  </a:spcAft>
                </a:pPr>
                <a:r>
                  <a:rPr lang="es-ES" sz="2800" dirty="0" smtClean="0"/>
                  <a:t>Se requiere de una mira utilizadas en los rifles</a:t>
                </a:r>
                <a:endParaRPr lang="es-EC" sz="2800" dirty="0"/>
              </a:p>
              <a:p>
                <a:pPr algn="just" eaLnBrk="1" hangingPunct="1">
                  <a:lnSpc>
                    <a:spcPct val="90000"/>
                  </a:lnSpc>
                  <a:spcAft>
                    <a:spcPct val="30000"/>
                  </a:spcAft>
                </a:pPr>
                <a:r>
                  <a:rPr lang="es-EC" sz="2800" dirty="0"/>
                  <a:t>No penetran la lluvia ni la niebla densa</a:t>
                </a:r>
              </a:p>
              <a:p>
                <a:pPr algn="just" eaLnBrk="1" hangingPunct="1">
                  <a:lnSpc>
                    <a:spcPct val="90000"/>
                  </a:lnSpc>
                  <a:spcAft>
                    <a:spcPct val="30000"/>
                  </a:spcAft>
                </a:pPr>
                <a:r>
                  <a:rPr lang="es-EC" sz="2800" dirty="0"/>
                  <a:t>Funciona bien en días soleados</a:t>
                </a:r>
              </a:p>
            </p:txBody>
          </p:sp>
        </mc:Choice>
        <mc:Fallback xmlns="">
          <p:sp>
            <p:nvSpPr>
              <p:cNvPr id="17920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556" t="-2665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9757B35-CECC-4C27-A75B-FDEA8A7550E4}" type="slidenum">
              <a:rPr lang="es-EC" sz="1200" b="0">
                <a:latin typeface="Arial Black" pitchFamily="34" charset="0"/>
              </a:rPr>
              <a:pPr eaLnBrk="1" hangingPunct="1"/>
              <a:t>182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80227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112" y="1243012"/>
            <a:ext cx="5819775" cy="4371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s-EC" sz="4800" dirty="0" smtClean="0"/>
              <a:t>2.6 Satélites de comunicaciones</a:t>
            </a:r>
            <a:endParaRPr lang="es-EC" sz="4800" dirty="0"/>
          </a:p>
        </p:txBody>
      </p:sp>
      <p:sp>
        <p:nvSpPr>
          <p:cNvPr id="181251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s-EC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1A57A99-67F0-4FD9-9401-3F68275894D3}" type="slidenum">
              <a:rPr lang="es-EC" sz="1200" b="0">
                <a:latin typeface="Arial Black" pitchFamily="34" charset="0"/>
              </a:rPr>
              <a:pPr eaLnBrk="1" hangingPunct="1"/>
              <a:t>184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82275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82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C" smtClean="0"/>
          </a:p>
        </p:txBody>
      </p:sp>
      <p:sp>
        <p:nvSpPr>
          <p:cNvPr id="1822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7142584" cy="4400550"/>
          </a:xfrm>
        </p:spPr>
        <p:txBody>
          <a:bodyPr/>
          <a:lstStyle/>
          <a:p>
            <a:pPr algn="just" eaLnBrk="1" hangingPunct="1">
              <a:spcAft>
                <a:spcPct val="40000"/>
              </a:spcAft>
            </a:pPr>
            <a:r>
              <a:rPr lang="es-EC" sz="2400" dirty="0" smtClean="0"/>
              <a:t>En los años </a:t>
            </a:r>
            <a:r>
              <a:rPr lang="es-EC" sz="2400" dirty="0"/>
              <a:t>50s, </a:t>
            </a:r>
            <a:r>
              <a:rPr lang="es-EC" sz="2400" dirty="0" smtClean="0"/>
              <a:t>se desarrolló un sistemas </a:t>
            </a:r>
            <a:r>
              <a:rPr lang="es-EC" sz="2400" dirty="0"/>
              <a:t>de comunicación por rebote de señales en </a:t>
            </a:r>
            <a:r>
              <a:rPr lang="es-EC" sz="2400" dirty="0" smtClean="0">
                <a:solidFill>
                  <a:srgbClr val="0000FF"/>
                </a:solidFill>
              </a:rPr>
              <a:t>globos aerostáticos meteorológicos</a:t>
            </a:r>
            <a:endParaRPr lang="es-EC" sz="2400" dirty="0"/>
          </a:p>
          <a:p>
            <a:pPr algn="just" eaLnBrk="1" hangingPunct="1">
              <a:spcAft>
                <a:spcPct val="40000"/>
              </a:spcAft>
            </a:pPr>
            <a:r>
              <a:rPr lang="es-EC" sz="2400" dirty="0"/>
              <a:t>La marina de los U.S. descubrió una especie de globo climático en el cielo, la Luna</a:t>
            </a:r>
          </a:p>
          <a:p>
            <a:pPr algn="just" eaLnBrk="1" hangingPunct="1">
              <a:spcAft>
                <a:spcPct val="40000"/>
              </a:spcAft>
            </a:pPr>
            <a:r>
              <a:rPr lang="es-EC" sz="2400" dirty="0"/>
              <a:t>Desarrolló un sistema de comunicación que rebotaba las señales en ella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200" y="1936825"/>
            <a:ext cx="2880320" cy="43837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7" grpId="0" uiExpand="1" build="p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6AE36D9-4B93-4616-ACB6-6DF515180703}" type="slidenum">
              <a:rPr lang="es-EC" sz="1200" b="0">
                <a:latin typeface="Arial Black" pitchFamily="34" charset="0"/>
              </a:rPr>
              <a:pPr eaLnBrk="1" hangingPunct="1"/>
              <a:t>185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83299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833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C" smtClean="0"/>
          </a:p>
        </p:txBody>
      </p:sp>
      <p:sp>
        <p:nvSpPr>
          <p:cNvPr id="1833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10972800" cy="4471988"/>
          </a:xfrm>
        </p:spPr>
        <p:txBody>
          <a:bodyPr/>
          <a:lstStyle/>
          <a:p>
            <a:pPr eaLnBrk="1" hangingPunct="1">
              <a:spcAft>
                <a:spcPct val="30000"/>
              </a:spcAft>
            </a:pPr>
            <a:r>
              <a:rPr lang="es-ES" sz="2400" dirty="0" smtClean="0"/>
              <a:t>El </a:t>
            </a:r>
            <a:r>
              <a:rPr lang="es-ES" sz="2400" dirty="0"/>
              <a:t>primer </a:t>
            </a:r>
            <a:r>
              <a:rPr lang="es-ES" sz="2400" dirty="0" smtClean="0"/>
              <a:t>satélite artificial fue el </a:t>
            </a:r>
            <a:r>
              <a:rPr lang="es-ES" sz="2400" dirty="0" err="1" smtClean="0"/>
              <a:t>Sputnik</a:t>
            </a:r>
            <a:r>
              <a:rPr lang="es-ES" sz="2400" dirty="0" smtClean="0"/>
              <a:t> - </a:t>
            </a:r>
            <a:r>
              <a:rPr lang="az-Cyrl-AZ" sz="2400" dirty="0"/>
              <a:t>спутник </a:t>
            </a:r>
            <a:r>
              <a:rPr lang="es-ES" sz="2400" dirty="0" smtClean="0"/>
              <a:t>(</a:t>
            </a:r>
            <a:r>
              <a:rPr lang="es-ES" sz="2400" dirty="0"/>
              <a:t>satélite</a:t>
            </a:r>
            <a:r>
              <a:rPr lang="es-ES" sz="2400" dirty="0" smtClean="0"/>
              <a:t>)</a:t>
            </a:r>
            <a:r>
              <a:rPr lang="es-ES" sz="2400" i="1" dirty="0" smtClean="0"/>
              <a:t>,</a:t>
            </a:r>
            <a:r>
              <a:rPr lang="es-ES" sz="2400" dirty="0" smtClean="0"/>
              <a:t> URSS </a:t>
            </a:r>
            <a:r>
              <a:rPr lang="es-ES" sz="2400" dirty="0"/>
              <a:t>en 1957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C" sz="2400" dirty="0" smtClean="0">
                <a:solidFill>
                  <a:srgbClr val="0000FF"/>
                </a:solidFill>
              </a:rPr>
              <a:t>Amplifica</a:t>
            </a:r>
            <a:r>
              <a:rPr lang="es-EC" sz="2400" dirty="0" smtClean="0"/>
              <a:t> </a:t>
            </a:r>
            <a:r>
              <a:rPr lang="es-EC" sz="2400" dirty="0"/>
              <a:t>la señal antes de reenviarla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C" sz="2400" dirty="0"/>
              <a:t>Un satélite artificial es un repetidor de microondas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C" sz="2400" dirty="0"/>
              <a:t>Tiene varios </a:t>
            </a:r>
            <a:r>
              <a:rPr lang="es-EC" sz="2400" dirty="0" err="1">
                <a:solidFill>
                  <a:srgbClr val="0000FF"/>
                </a:solidFill>
              </a:rPr>
              <a:t>transponders</a:t>
            </a:r>
            <a:r>
              <a:rPr lang="es-EC" sz="2400" dirty="0">
                <a:solidFill>
                  <a:srgbClr val="0000FF"/>
                </a:solidFill>
              </a:rPr>
              <a:t>: </a:t>
            </a:r>
            <a:r>
              <a:rPr lang="es-EC" sz="2400" dirty="0" err="1"/>
              <a:t>transmitter</a:t>
            </a:r>
            <a:r>
              <a:rPr lang="es-EC" sz="2400" dirty="0"/>
              <a:t>-responder 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C" sz="2400" dirty="0"/>
              <a:t>Reciben la señal en una frecuencia, la amplifican, la retransmiten en otra f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C" sz="2400" dirty="0" smtClean="0"/>
              <a:t>Cada </a:t>
            </a:r>
            <a:r>
              <a:rPr lang="es-EC" sz="2400" dirty="0" err="1" smtClean="0"/>
              <a:t>transponder</a:t>
            </a:r>
            <a:r>
              <a:rPr lang="es-EC" sz="2400" dirty="0" smtClean="0"/>
              <a:t> </a:t>
            </a:r>
            <a:r>
              <a:rPr lang="es-EC" sz="2400" dirty="0"/>
              <a:t>se encarga de una parte del </a:t>
            </a:r>
            <a:r>
              <a:rPr lang="es-EC" sz="2400" dirty="0" smtClean="0"/>
              <a:t>espectro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S" sz="2400" dirty="0"/>
              <a:t>Los haces de retorno </a:t>
            </a:r>
            <a:r>
              <a:rPr lang="es-ES" sz="2400" dirty="0" smtClean="0"/>
              <a:t>cubren </a:t>
            </a:r>
            <a:r>
              <a:rPr lang="es-ES" sz="2400" dirty="0"/>
              <a:t>una superficie </a:t>
            </a:r>
            <a:r>
              <a:rPr lang="es-ES" sz="2400" dirty="0" smtClean="0"/>
              <a:t>grande </a:t>
            </a:r>
            <a:r>
              <a:rPr lang="es-ES" sz="2400" dirty="0"/>
              <a:t>de la Tierra: </a:t>
            </a:r>
            <a:r>
              <a:rPr lang="es-ES" sz="2400" i="1" dirty="0" err="1" smtClean="0"/>
              <a:t>footprint</a:t>
            </a:r>
            <a:endParaRPr lang="es-ES" sz="24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01" grpId="0" uiExpand="1" build="p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4065984" y="980728"/>
                <a:ext cx="7790656" cy="5328592"/>
              </a:xfrm>
            </p:spPr>
            <p:txBody>
              <a:bodyPr/>
              <a:lstStyle/>
              <a:p>
                <a:pPr algn="just"/>
                <a14:m>
                  <m:oMath xmlns:m="http://schemas.openxmlformats.org/officeDocument/2006/math"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𝐹𝑢𝑒𝑟𝑧𝑎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𝑐𝑒𝑛𝑡𝑟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í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𝑓𝑢𝑔𝑎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𝐹𝑢𝑒𝑟𝑧𝑎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𝑔𝑟𝑎𝑣𝑖𝑡𝑎𝑐𝑖𝑜𝑛𝑎𝑙</m:t>
                    </m:r>
                  </m:oMath>
                </a14:m>
                <a:endParaRPr lang="es-ES" sz="2000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EC" sz="2000" b="0" i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s-EC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C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s-EC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C" sz="2000" b="0" i="1" smtClean="0">
                        <a:latin typeface="Cambria Math" panose="02040503050406030204" pitchFamily="18" charset="0"/>
                      </a:rPr>
                      <m:t>𝐺</m:t>
                    </m:r>
                    <m:f>
                      <m:fPr>
                        <m:ctrlPr>
                          <a:rPr lang="es-EC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C" sz="2000" b="0" i="1" smtClean="0">
                            <a:latin typeface="Cambria Math" panose="02040503050406030204" pitchFamily="18" charset="0"/>
                          </a:rPr>
                          <m:t>𝑀𝑚</m:t>
                        </m:r>
                      </m:num>
                      <m:den>
                        <m:sSup>
                          <m:sSupPr>
                            <m:ctrlPr>
                              <a:rPr lang="es-EC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C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s-EC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s-ES" sz="2000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EC" sz="2000" b="0" i="1" smtClean="0"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s-EC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EC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C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s-EC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EC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s-EC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C" sz="2000" i="1">
                        <a:latin typeface="Cambria Math" panose="02040503050406030204" pitchFamily="18" charset="0"/>
                      </a:rPr>
                      <m:t>𝐺</m:t>
                    </m:r>
                    <m:f>
                      <m:fPr>
                        <m:ctrlPr>
                          <a:rPr lang="es-EC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C" sz="2000" i="1">
                            <a:latin typeface="Cambria Math" panose="02040503050406030204" pitchFamily="18" charset="0"/>
                          </a:rPr>
                          <m:t>𝑀𝑚</m:t>
                        </m:r>
                      </m:num>
                      <m:den>
                        <m:sSup>
                          <m:sSupPr>
                            <m:ctrlPr>
                              <a:rPr lang="es-EC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C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s-EC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EC" sz="20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s-EC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s-EC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C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C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C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s-EC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s-EC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s-ES" sz="2000" dirty="0" smtClean="0"/>
              </a:p>
              <a:p>
                <a:pPr algn="just"/>
                <a:r>
                  <a:rPr lang="es-ES" sz="2000" dirty="0" smtClean="0"/>
                  <a:t>Kepler: El período orbital del satélite </a:t>
                </a:r>
                <a14:m>
                  <m:oMath xmlns:m="http://schemas.openxmlformats.org/officeDocument/2006/math"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C" sz="2000" b="0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s-EC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ad>
                      <m:radPr>
                        <m:degHide m:val="on"/>
                        <m:ctrlPr>
                          <a:rPr lang="es-EC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s-EC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EC" sz="2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C" sz="2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s-EC" sz="2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s-EC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𝐺𝑀</m:t>
                            </m:r>
                          </m:den>
                        </m:f>
                      </m:e>
                    </m:rad>
                    <m:r>
                      <a:rPr lang="es-EC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EC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𝑠𝑒𝑔𝑢𝑛𝑑𝑜𝑠</m:t>
                    </m:r>
                  </m:oMath>
                </a14:m>
                <a:endParaRPr lang="es-EC" sz="2000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ES" sz="20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C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C" sz="2000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C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C" sz="2000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s-EC" sz="2000" b="0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ES" sz="2000" dirty="0" smtClean="0"/>
                  <a:t> radio de la órbita expresada en metros</a:t>
                </a:r>
              </a:p>
              <a:p>
                <a:pPr algn="just"/>
                <a:r>
                  <a:rPr lang="es-ES" sz="2000" dirty="0" smtClean="0"/>
                  <a:t>Radio de la Tierra </a:t>
                </a:r>
                <a14:m>
                  <m:oMath xmlns:m="http://schemas.openxmlformats.org/officeDocument/2006/math">
                    <m:r>
                      <a:rPr lang="es-EC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C" sz="2000" b="0" i="1" smtClean="0">
                        <a:latin typeface="Cambria Math" panose="02040503050406030204" pitchFamily="18" charset="0"/>
                      </a:rPr>
                      <m:t>=6370 </m:t>
                    </m:r>
                    <m:r>
                      <a:rPr lang="es-EC" sz="2000" b="0" i="1" smtClean="0">
                        <a:latin typeface="Cambria Math" panose="02040503050406030204" pitchFamily="18" charset="0"/>
                      </a:rPr>
                      <m:t>𝐾𝑚</m:t>
                    </m:r>
                  </m:oMath>
                </a14:m>
                <a:endParaRPr lang="es-ES" sz="2000" dirty="0" smtClean="0"/>
              </a:p>
              <a:p>
                <a:pPr algn="just"/>
                <a:r>
                  <a:rPr lang="es-ES" sz="2000" dirty="0" smtClean="0"/>
                  <a:t>Altura del satélite </a:t>
                </a:r>
                <a:r>
                  <a:rPr lang="es-ES" sz="2000" dirty="0" err="1" smtClean="0"/>
                  <a:t>snm</a:t>
                </a:r>
                <a:r>
                  <a:rPr lang="es-ES" sz="2000" dirty="0" smtClean="0"/>
                  <a:t> </a:t>
                </a:r>
                <a14:m>
                  <m:oMath xmlns:m="http://schemas.openxmlformats.org/officeDocument/2006/math">
                    <m:r>
                      <a:rPr lang="es-EC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s-EC" sz="2000" b="0" i="1" smtClean="0">
                        <a:latin typeface="Cambria Math" panose="02040503050406030204" pitchFamily="18" charset="0"/>
                      </a:rPr>
                      <m:t>=35800 </m:t>
                    </m:r>
                    <m:r>
                      <a:rPr lang="es-EC" sz="2000" b="0" i="1" smtClean="0">
                        <a:latin typeface="Cambria Math" panose="02040503050406030204" pitchFamily="18" charset="0"/>
                      </a:rPr>
                      <m:t>𝐾𝑚</m:t>
                    </m:r>
                  </m:oMath>
                </a14:m>
                <a:endParaRPr lang="es-ES" sz="2000" dirty="0" smtClean="0"/>
              </a:p>
              <a:p>
                <a:pPr algn="just"/>
                <a:r>
                  <a:rPr lang="es-ES" sz="2000" dirty="0" smtClean="0"/>
                  <a:t>Constante gravitacional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 sz="20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s-EC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C" sz="2000" b="0" i="1" smtClean="0">
                        <a:latin typeface="Cambria Math" panose="02040503050406030204" pitchFamily="18" charset="0"/>
                      </a:rPr>
                      <m:t>6.674</m:t>
                    </m:r>
                    <m:r>
                      <a:rPr lang="es-EC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s-EC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C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C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−11</m:t>
                        </m:r>
                      </m:sup>
                    </m:sSup>
                    <m:sSup>
                      <m:sSupPr>
                        <m:ctrlPr>
                          <a:rPr lang="es-EC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C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C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s-EC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C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𝐾𝑔</m:t>
                        </m:r>
                      </m:e>
                      <m:sup>
                        <m:r>
                          <a:rPr lang="es-EC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s-EC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C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s-EC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s-ES" sz="2000" dirty="0" smtClean="0"/>
              </a:p>
              <a:p>
                <a:pPr algn="just"/>
                <a:r>
                  <a:rPr lang="es-ES" sz="2000" dirty="0" smtClean="0"/>
                  <a:t>Masa de la tierra </a:t>
                </a:r>
                <a14:m>
                  <m:oMath xmlns:m="http://schemas.openxmlformats.org/officeDocument/2006/math">
                    <m:r>
                      <a:rPr lang="es-EC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EC" sz="2000" b="0" i="1" smtClean="0">
                        <a:latin typeface="Cambria Math" panose="02040503050406030204" pitchFamily="18" charset="0"/>
                      </a:rPr>
                      <m:t>=5.92×</m:t>
                    </m:r>
                    <m:sSup>
                      <m:sSupPr>
                        <m:ctrlPr>
                          <a:rPr lang="es-EC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C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C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24</m:t>
                        </m:r>
                      </m:sup>
                    </m:sSup>
                    <m:r>
                      <a:rPr lang="es-EC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𝐾𝑔</m:t>
                    </m:r>
                  </m:oMath>
                </a14:m>
                <a:endParaRPr lang="es-ES" sz="2000" dirty="0" smtClean="0"/>
              </a:p>
              <a:p>
                <a:pPr algn="just"/>
                <a:r>
                  <a:rPr lang="es-ES" sz="2000" dirty="0" smtClean="0"/>
                  <a:t>A mayor altura mayor período</a:t>
                </a:r>
              </a:p>
              <a:p>
                <a:pPr algn="just"/>
                <a:r>
                  <a:rPr lang="es-MX" sz="2000" dirty="0"/>
                  <a:t>A 35.800 Km </a:t>
                </a:r>
                <a:r>
                  <a:rPr lang="es-MX" sz="2000" dirty="0" err="1" smtClean="0"/>
                  <a:t>snm</a:t>
                </a:r>
                <a:r>
                  <a:rPr lang="es-MX" sz="2000" dirty="0" smtClean="0"/>
                  <a:t>, </a:t>
                </a:r>
                <a14:m>
                  <m:oMath xmlns:m="http://schemas.openxmlformats.org/officeDocument/2006/math">
                    <m:r>
                      <a:rPr lang="es-EC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C" sz="2000" b="0" i="1" smtClean="0">
                        <a:latin typeface="Cambria Math" panose="02040503050406030204" pitchFamily="18" charset="0"/>
                      </a:rPr>
                      <m:t>=24 </m:t>
                    </m:r>
                  </m:oMath>
                </a14:m>
                <a:r>
                  <a:rPr lang="es-MX" sz="2000" dirty="0" smtClean="0"/>
                  <a:t>: </a:t>
                </a:r>
                <a:r>
                  <a:rPr lang="es-MX" sz="2000" dirty="0"/>
                  <a:t>ó</a:t>
                </a:r>
                <a:r>
                  <a:rPr lang="es-MX" sz="2000" dirty="0" smtClean="0"/>
                  <a:t>rbita </a:t>
                </a:r>
                <a:r>
                  <a:rPr lang="es-MX" sz="2000" dirty="0"/>
                  <a:t>geoestacionaria de Clarke</a:t>
                </a:r>
              </a:p>
              <a:p>
                <a:pPr algn="just"/>
                <a:r>
                  <a:rPr lang="es-MX" sz="2000" dirty="0"/>
                  <a:t>A 384.000 Km </a:t>
                </a:r>
                <a14:m>
                  <m:oMath xmlns:m="http://schemas.openxmlformats.org/officeDocument/2006/math">
                    <m:r>
                      <a:rPr lang="es-EC" sz="20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C" sz="2000" b="0" i="1" dirty="0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s-EC" sz="2000" b="0" i="1" dirty="0" smtClean="0">
                        <a:latin typeface="Cambria Math" panose="02040503050406030204" pitchFamily="18" charset="0"/>
                      </a:rPr>
                      <m:t>𝑚𝑒𝑠</m:t>
                    </m:r>
                  </m:oMath>
                </a14:m>
                <a:r>
                  <a:rPr lang="es-MX" sz="2000" dirty="0"/>
                  <a:t>, </a:t>
                </a:r>
                <a:r>
                  <a:rPr lang="es-MX" sz="2000" dirty="0" smtClean="0"/>
                  <a:t>caso </a:t>
                </a:r>
                <a:r>
                  <a:rPr lang="es-MX" sz="2000" dirty="0"/>
                  <a:t>de la </a:t>
                </a:r>
                <a:r>
                  <a:rPr lang="es-MX" sz="2000" dirty="0" smtClean="0"/>
                  <a:t>Luna</a:t>
                </a:r>
                <a:endParaRPr lang="es-MX" sz="20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5984" y="980728"/>
                <a:ext cx="7790656" cy="5328592"/>
              </a:xfrm>
              <a:blipFill>
                <a:blip r:embed="rId2"/>
                <a:stretch>
                  <a:fillRect l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321AFB-CF0B-4EB8-98DF-09C231527B81}" type="slidenum">
              <a:rPr lang="es-EC" smtClean="0"/>
              <a:pPr>
                <a:defRPr/>
              </a:pPr>
              <a:t>186</a:t>
            </a:fld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  <p:pic>
        <p:nvPicPr>
          <p:cNvPr id="6" name="Picture 4" descr="Johannes_Kepl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35" y="1815996"/>
            <a:ext cx="2358282" cy="28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983432" y="4725144"/>
            <a:ext cx="2528887" cy="7016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EC" sz="2000" b="0" i="1" dirty="0"/>
              <a:t>Johannes Kepler</a:t>
            </a:r>
          </a:p>
          <a:p>
            <a:pPr algn="ctr" eaLnBrk="1" hangingPunct="1"/>
            <a:r>
              <a:rPr lang="es-EC" sz="2000" b="0" i="1" dirty="0"/>
              <a:t>Alemania 1571-1630</a:t>
            </a:r>
            <a:endParaRPr lang="es-ES" sz="2000" b="0" i="1" dirty="0"/>
          </a:p>
        </p:txBody>
      </p:sp>
    </p:spTree>
    <p:extLst>
      <p:ext uri="{BB962C8B-B14F-4D97-AF65-F5344CB8AC3E}">
        <p14:creationId xmlns:p14="http://schemas.microsoft.com/office/powerpoint/2010/main" val="372828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5A1E831-5E66-4D6C-AA44-407E37A4CA9B}" type="slidenum">
              <a:rPr lang="es-EC" sz="1200" b="0">
                <a:latin typeface="Arial Black" pitchFamily="34" charset="0"/>
              </a:rPr>
              <a:pPr eaLnBrk="1" hangingPunct="1"/>
              <a:t>187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86371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863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C" smtClean="0"/>
          </a:p>
        </p:txBody>
      </p:sp>
      <p:pic>
        <p:nvPicPr>
          <p:cNvPr id="1863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2144713"/>
            <a:ext cx="7632700" cy="422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7B1550E-1DCC-4D56-91B4-B36ACD320CC8}" type="slidenum">
              <a:rPr lang="es-EC" sz="1200" b="0">
                <a:latin typeface="Arial Black" pitchFamily="34" charset="0"/>
              </a:rPr>
              <a:pPr eaLnBrk="1" hangingPunct="1"/>
              <a:t>188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87395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873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3600" dirty="0" smtClean="0"/>
              <a:t>2.6.1 </a:t>
            </a:r>
            <a:r>
              <a:rPr lang="es-ES" sz="3600" dirty="0"/>
              <a:t>Satélites geoestacionarios</a:t>
            </a:r>
          </a:p>
        </p:txBody>
      </p:sp>
      <p:sp>
        <p:nvSpPr>
          <p:cNvPr id="18739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r>
              <a:rPr lang="es-ES" sz="2800" dirty="0"/>
              <a:t>Ideado en </a:t>
            </a:r>
            <a:r>
              <a:rPr lang="es-ES" sz="2800" dirty="0" smtClean="0"/>
              <a:t>1945 por </a:t>
            </a:r>
            <a:r>
              <a:rPr lang="es-ES" sz="2800" dirty="0"/>
              <a:t>el escritor de </a:t>
            </a:r>
            <a:r>
              <a:rPr lang="es-ES" sz="2800" dirty="0">
                <a:solidFill>
                  <a:srgbClr val="0000FF"/>
                </a:solidFill>
              </a:rPr>
              <a:t>ciencia ficción</a:t>
            </a:r>
            <a:r>
              <a:rPr lang="es-ES" sz="2800" dirty="0"/>
              <a:t> Arthur C. </a:t>
            </a:r>
            <a:r>
              <a:rPr lang="es-ES" sz="2800" dirty="0">
                <a:solidFill>
                  <a:srgbClr val="FF0066"/>
                </a:solidFill>
              </a:rPr>
              <a:t>Clarke</a:t>
            </a:r>
            <a:r>
              <a:rPr lang="es-ES" sz="2800" dirty="0"/>
              <a:t> </a:t>
            </a:r>
            <a:endParaRPr lang="es-ES" sz="2800" dirty="0" smtClean="0"/>
          </a:p>
          <a:p>
            <a:pPr algn="just" eaLnBrk="1" hangingPunct="1"/>
            <a:r>
              <a:rPr lang="es-ES" sz="2800" dirty="0" smtClean="0"/>
              <a:t>Orbitan </a:t>
            </a:r>
            <a:r>
              <a:rPr lang="es-ES" sz="2800" dirty="0"/>
              <a:t>a una altura de 35.800 Km</a:t>
            </a:r>
          </a:p>
          <a:p>
            <a:pPr eaLnBrk="1" hangingPunct="1"/>
            <a:r>
              <a:rPr lang="es-ES" sz="2800" dirty="0"/>
              <a:t>Ubicados en la zona ecuatorial</a:t>
            </a:r>
          </a:p>
          <a:p>
            <a:pPr eaLnBrk="1" hangingPunct="1"/>
            <a:r>
              <a:rPr lang="es-ES" sz="2800" dirty="0"/>
              <a:t>No es necesario rastrearlos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7" grpId="0" build="p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2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40BF24D-08A8-4FAC-B373-3ED8E58E5AEF}" type="slidenum">
              <a:rPr lang="es-EC" sz="1200" b="0">
                <a:latin typeface="Arial Black" pitchFamily="34" charset="0"/>
              </a:rPr>
              <a:pPr eaLnBrk="1" hangingPunct="1"/>
              <a:t>189</a:t>
            </a:fld>
            <a:endParaRPr lang="es-EC" sz="1200" b="0" dirty="0">
              <a:latin typeface="Arial Black" pitchFamily="34" charset="0"/>
            </a:endParaRPr>
          </a:p>
        </p:txBody>
      </p:sp>
      <p:sp>
        <p:nvSpPr>
          <p:cNvPr id="188419" name="3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188420" name="Picture 4" descr="Arthur 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268414"/>
            <a:ext cx="2874963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6613" name="Text Box 5"/>
          <p:cNvSpPr txBox="1">
            <a:spLocks noChangeArrowheads="1"/>
          </p:cNvSpPr>
          <p:nvPr/>
        </p:nvSpPr>
        <p:spPr bwMode="auto">
          <a:xfrm>
            <a:off x="3935760" y="1412776"/>
            <a:ext cx="5918771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s-EC" sz="2400" b="0" i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Arthur C. Clarke</a:t>
            </a:r>
          </a:p>
          <a:p>
            <a:pPr>
              <a:spcBef>
                <a:spcPts val="1200"/>
              </a:spcBef>
              <a:defRPr/>
            </a:pPr>
            <a:r>
              <a:rPr lang="es-EC" sz="2400" b="0" dirty="0"/>
              <a:t>Gran Bretaña 1917 – 2008</a:t>
            </a:r>
          </a:p>
          <a:p>
            <a:pPr algn="just">
              <a:spcBef>
                <a:spcPts val="1200"/>
              </a:spcBef>
              <a:defRPr/>
            </a:pPr>
            <a:r>
              <a:rPr lang="es-EC" sz="2400" b="0" dirty="0"/>
              <a:t>Novela:</a:t>
            </a:r>
            <a:r>
              <a:rPr lang="es-EC" sz="2800" b="0" dirty="0"/>
              <a:t> </a:t>
            </a:r>
            <a:r>
              <a:rPr lang="es-EC" sz="2400" b="0" dirty="0" smtClean="0"/>
              <a:t>2001</a:t>
            </a:r>
            <a:r>
              <a:rPr lang="es-EC" sz="2400" b="0" dirty="0"/>
              <a:t>: Una odisea espacial (1968)</a:t>
            </a:r>
          </a:p>
          <a:p>
            <a:pPr>
              <a:spcAft>
                <a:spcPts val="1200"/>
              </a:spcAft>
              <a:defRPr/>
            </a:pPr>
            <a:endParaRPr lang="es-EC" sz="2800" b="0" dirty="0" smtClean="0"/>
          </a:p>
          <a:p>
            <a:pPr>
              <a:spcAft>
                <a:spcPts val="1200"/>
              </a:spcAft>
              <a:defRPr/>
            </a:pPr>
            <a:endParaRPr lang="es-EC" sz="2800" b="0" dirty="0"/>
          </a:p>
          <a:p>
            <a:pPr>
              <a:spcAft>
                <a:spcPts val="1200"/>
              </a:spcAft>
              <a:defRPr/>
            </a:pPr>
            <a:endParaRPr lang="es-EC" sz="2800" b="0" dirty="0"/>
          </a:p>
          <a:p>
            <a:pPr algn="ctr">
              <a:spcAft>
                <a:spcPts val="1200"/>
              </a:spcAft>
              <a:defRPr/>
            </a:pPr>
            <a:r>
              <a:rPr lang="es-EC" sz="2400" b="0" i="1" dirty="0" smtClean="0"/>
              <a:t>“La </a:t>
            </a:r>
            <a:r>
              <a:rPr lang="es-EC" sz="2400" b="0" i="1" dirty="0"/>
              <a:t>única manera de descubrir los límites de lo posible es aventurarse hacia lo </a:t>
            </a:r>
            <a:r>
              <a:rPr lang="es-EC" sz="2400" b="0" i="1" dirty="0" smtClean="0"/>
              <a:t>imposible”</a:t>
            </a:r>
            <a:endParaRPr lang="es-EC" sz="2400" b="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9283" y="1844824"/>
            <a:ext cx="1724025" cy="2647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s-ES" sz="2400" b="1" dirty="0" smtClean="0"/>
                  <a:t>Señal digital </a:t>
                </a:r>
                <a:r>
                  <a:rPr lang="es-ES" sz="2400" dirty="0"/>
                  <a:t>es una secuencia de pulsos eléctricos que se transmiten </a:t>
                </a:r>
                <a:r>
                  <a:rPr lang="es-ES" sz="2400" dirty="0" smtClean="0"/>
                  <a:t>solo a través de medios </a:t>
                </a:r>
                <a:r>
                  <a:rPr lang="es-ES" sz="2400" b="1" dirty="0"/>
                  <a:t>guiados</a:t>
                </a:r>
              </a:p>
              <a:p>
                <a:pPr algn="just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s-ES" sz="2400" dirty="0" smtClean="0"/>
                  <a:t>Estas señales se transmiten solo a </a:t>
                </a:r>
                <a:r>
                  <a:rPr lang="es-ES" sz="2400" dirty="0"/>
                  <a:t>cortas </a:t>
                </a:r>
                <a:r>
                  <a:rPr lang="es-ES" sz="2400" dirty="0" smtClean="0"/>
                  <a:t>distancias</a:t>
                </a:r>
              </a:p>
              <a:p>
                <a:pPr algn="just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s-ES" sz="2400" dirty="0" smtClean="0"/>
                  <a:t>Los nivele de voltaje de </a:t>
                </a:r>
                <a:r>
                  <a:rPr lang="es-ES" sz="2400" dirty="0" err="1" smtClean="0"/>
                  <a:t>Fast</a:t>
                </a:r>
                <a:r>
                  <a:rPr lang="es-ES" sz="2400" dirty="0" smtClean="0"/>
                  <a:t> Ethernet son </a:t>
                </a:r>
                <a14:m>
                  <m:oMath xmlns:m="http://schemas.openxmlformats.org/officeDocument/2006/math"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s-ES" sz="2400" dirty="0" smtClean="0"/>
                  <a:t> 1.2 V</a:t>
                </a:r>
                <a:endParaRPr lang="es-ES" sz="2400" dirty="0"/>
              </a:p>
            </p:txBody>
          </p:sp>
        </mc:Choice>
        <mc:Fallback xmlns="">
          <p:sp>
            <p:nvSpPr>
              <p:cNvPr id="19459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3" t="-1097" r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0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2B7AE27-46DE-453A-B6CF-E043895C5D95}" type="slidenum">
              <a:rPr lang="es-EC" sz="1200" b="0">
                <a:latin typeface="Arial Black" pitchFamily="34" charset="0"/>
              </a:rPr>
              <a:pPr eaLnBrk="1" hangingPunct="1"/>
              <a:t>19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9461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2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F6C2ADE-8F1D-47CF-8937-BD38D78C6205}" type="slidenum">
              <a:rPr lang="es-EC" sz="1200" b="0">
                <a:latin typeface="Arial Black" pitchFamily="34" charset="0"/>
              </a:rPr>
              <a:pPr eaLnBrk="1" hangingPunct="1"/>
              <a:t>190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89443" name="3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189444" name="Picture 5" descr="Young_Albert_Einste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4" y="1597025"/>
            <a:ext cx="4105275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7638" name="Text Box 6"/>
          <p:cNvSpPr txBox="1">
            <a:spLocks noChangeArrowheads="1"/>
          </p:cNvSpPr>
          <p:nvPr/>
        </p:nvSpPr>
        <p:spPr bwMode="auto">
          <a:xfrm>
            <a:off x="2116138" y="3279775"/>
            <a:ext cx="36195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defRPr/>
            </a:pPr>
            <a:r>
              <a:rPr lang="es-EC" sz="2800" b="0"/>
              <a:t>“</a:t>
            </a:r>
            <a:r>
              <a:rPr lang="es-EC" sz="2800" b="0" i="1">
                <a:effectLst>
                  <a:outerShdw blurRad="38100" dist="38100" dir="2700000" algn="tl">
                    <a:srgbClr val="C0C0C0"/>
                  </a:outerShdw>
                </a:effectLst>
              </a:rPr>
              <a:t>La imaginación es más importante que las matemáticas</a:t>
            </a:r>
            <a:r>
              <a:rPr lang="es-EC" sz="2800" b="0" i="1"/>
              <a:t>”</a:t>
            </a:r>
            <a:endParaRPr lang="es-EC" sz="2800" b="0"/>
          </a:p>
        </p:txBody>
      </p:sp>
      <p:sp>
        <p:nvSpPr>
          <p:cNvPr id="197639" name="Text Box 7"/>
          <p:cNvSpPr txBox="1">
            <a:spLocks noChangeArrowheads="1"/>
          </p:cNvSpPr>
          <p:nvPr/>
        </p:nvSpPr>
        <p:spPr bwMode="auto">
          <a:xfrm>
            <a:off x="2187575" y="2057401"/>
            <a:ext cx="280193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3200" b="0">
                <a:solidFill>
                  <a:srgbClr val="0000FF"/>
                </a:solidFill>
              </a:rPr>
              <a:t>Albert Einstein</a:t>
            </a:r>
          </a:p>
          <a:p>
            <a:pPr algn="ctr" eaLnBrk="1" hangingPunct="1"/>
            <a:r>
              <a:rPr lang="es-EC" sz="2800" b="0"/>
              <a:t>1879 – 1955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7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9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EAE8F16-9323-4E72-9983-C7A16A34208D}" type="slidenum">
              <a:rPr lang="es-EC" sz="1200" b="0">
                <a:latin typeface="Arial Black" pitchFamily="34" charset="0"/>
              </a:rPr>
              <a:pPr eaLnBrk="1" hangingPunct="1"/>
              <a:t>191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90467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904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C" smtClean="0"/>
          </a:p>
        </p:txBody>
      </p:sp>
      <p:sp>
        <p:nvSpPr>
          <p:cNvPr id="1904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spcAft>
                <a:spcPct val="30000"/>
              </a:spcAft>
            </a:pPr>
            <a:r>
              <a:rPr lang="es-ES" sz="2400" dirty="0" smtClean="0"/>
              <a:t>Clarke, luego de analizar el tema, concluyó que era </a:t>
            </a:r>
            <a:r>
              <a:rPr lang="es-ES" sz="2400" dirty="0"/>
              <a:t>muy difícil poner en órbita a una satélite porque los amplificadores de tubos catódicos </a:t>
            </a:r>
            <a:r>
              <a:rPr lang="es-ES" sz="2400" dirty="0" smtClean="0"/>
              <a:t>son </a:t>
            </a:r>
            <a:r>
              <a:rPr lang="es-ES" sz="2400" dirty="0"/>
              <a:t>frágiles, </a:t>
            </a:r>
            <a:r>
              <a:rPr lang="es-ES" sz="2400" dirty="0" smtClean="0"/>
              <a:t>consumen </a:t>
            </a:r>
            <a:r>
              <a:rPr lang="es-ES" sz="2400" dirty="0"/>
              <a:t>mucha energía y </a:t>
            </a:r>
            <a:r>
              <a:rPr lang="es-ES" sz="2400" dirty="0" smtClean="0"/>
              <a:t>son </a:t>
            </a:r>
            <a:r>
              <a:rPr lang="es-ES" sz="2400" dirty="0"/>
              <a:t>muy pesados y voluminosos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S" sz="2400" dirty="0" smtClean="0"/>
              <a:t>La </a:t>
            </a:r>
            <a:r>
              <a:rPr lang="es-ES" sz="2400" dirty="0"/>
              <a:t>invención del transistor (Laboratorios Bell) en 1948 </a:t>
            </a:r>
            <a:r>
              <a:rPr lang="es-ES" sz="2400" dirty="0" smtClean="0"/>
              <a:t>lo hizo posible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S" sz="2400" dirty="0"/>
              <a:t>Un satélite pesa </a:t>
            </a:r>
            <a:r>
              <a:rPr lang="es-ES" sz="2400" dirty="0" smtClean="0"/>
              <a:t>4000 </a:t>
            </a:r>
            <a:r>
              <a:rPr lang="es-ES" sz="2400" dirty="0"/>
              <a:t>Kg. </a:t>
            </a:r>
            <a:r>
              <a:rPr lang="es-ES" sz="2400" dirty="0" smtClean="0"/>
              <a:t>y consumen </a:t>
            </a:r>
            <a:r>
              <a:rPr lang="es-ES" sz="2400" dirty="0"/>
              <a:t>varios </a:t>
            </a:r>
            <a:r>
              <a:rPr lang="es-ES" sz="2400" dirty="0" err="1" smtClean="0"/>
              <a:t>kw</a:t>
            </a:r>
            <a:r>
              <a:rPr lang="es-ES" sz="2400" dirty="0" smtClean="0"/>
              <a:t> de potencia</a:t>
            </a:r>
            <a:endParaRPr lang="es-E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9" grpId="0" uiExpand="1" build="p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321AFB-CF0B-4EB8-98DF-09C231527B81}" type="slidenum">
              <a:rPr lang="es-EC" smtClean="0"/>
              <a:pPr>
                <a:defRPr/>
              </a:pPr>
              <a:t>192</a:t>
            </a:fld>
            <a:endParaRPr lang="es-EC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20" r="17835" b="16725"/>
          <a:stretch/>
        </p:blipFill>
        <p:spPr bwMode="auto">
          <a:xfrm>
            <a:off x="4151784" y="620689"/>
            <a:ext cx="3657600" cy="525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3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321AFB-CF0B-4EB8-98DF-09C231527B81}" type="slidenum">
              <a:rPr lang="es-EC" smtClean="0"/>
              <a:pPr>
                <a:defRPr/>
              </a:pPr>
              <a:t>193</a:t>
            </a:fld>
            <a:endParaRPr lang="es-EC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2723754"/>
            <a:ext cx="2466975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1" y="1523490"/>
            <a:ext cx="5421001" cy="4065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932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2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BE4C00F-21E9-480F-B86A-1240F1ADADF7}" type="slidenum">
              <a:rPr lang="es-EC" sz="1200" b="0">
                <a:latin typeface="Arial Black" pitchFamily="34" charset="0"/>
              </a:rPr>
              <a:pPr eaLnBrk="1" hangingPunct="1"/>
              <a:t>194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92515" name="3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192516" name="Picture 4" descr="sputni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183" y="565200"/>
            <a:ext cx="2813108" cy="230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517" name="Picture 5" descr="Telst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482" y="548680"/>
            <a:ext cx="2420449" cy="2320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518" name="Text Box 6"/>
          <p:cNvSpPr txBox="1">
            <a:spLocks noChangeArrowheads="1"/>
          </p:cNvSpPr>
          <p:nvPr/>
        </p:nvSpPr>
        <p:spPr bwMode="auto">
          <a:xfrm>
            <a:off x="1923713" y="2856916"/>
            <a:ext cx="313285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EC" sz="2000" b="0" dirty="0" smtClean="0"/>
              <a:t>Primer satélite </a:t>
            </a:r>
            <a:r>
              <a:rPr lang="es-EC" sz="2000" b="0" dirty="0" err="1" smtClean="0"/>
              <a:t>Sputnik</a:t>
            </a:r>
            <a:r>
              <a:rPr lang="es-EC" sz="2000" b="0" dirty="0" smtClean="0"/>
              <a:t>. URSS </a:t>
            </a:r>
            <a:r>
              <a:rPr lang="es-EC" sz="2000" b="0" dirty="0"/>
              <a:t>1957</a:t>
            </a:r>
          </a:p>
        </p:txBody>
      </p:sp>
      <p:sp>
        <p:nvSpPr>
          <p:cNvPr id="192519" name="Text Box 7"/>
          <p:cNvSpPr txBox="1">
            <a:spLocks noChangeArrowheads="1"/>
          </p:cNvSpPr>
          <p:nvPr/>
        </p:nvSpPr>
        <p:spPr bwMode="auto">
          <a:xfrm>
            <a:off x="6398907" y="2852936"/>
            <a:ext cx="408958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EC" sz="2000" b="0" dirty="0" smtClean="0"/>
              <a:t>Primer satélite de comunicaciones</a:t>
            </a:r>
          </a:p>
          <a:p>
            <a:pPr algn="ctr" eaLnBrk="1" hangingPunct="1"/>
            <a:r>
              <a:rPr lang="es-EC" sz="2000" b="0" dirty="0" err="1" smtClean="0"/>
              <a:t>Telstar</a:t>
            </a:r>
            <a:r>
              <a:rPr lang="es-EC" sz="2000" b="0" dirty="0" smtClean="0"/>
              <a:t>. NASA </a:t>
            </a:r>
            <a:r>
              <a:rPr lang="es-EC" sz="2000" b="0" dirty="0"/>
              <a:t>1962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46" y="3630120"/>
            <a:ext cx="2813108" cy="210711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775520" y="5713662"/>
            <a:ext cx="3773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 b="0" dirty="0" smtClean="0"/>
              <a:t>Yuri Gagarin, dio la vuelta al mundo el12 de abril de 1961</a:t>
            </a:r>
            <a:endParaRPr lang="en-US" sz="2000" b="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152" y="3613161"/>
            <a:ext cx="2152650" cy="212407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271725" y="5789575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000" b="0" dirty="0" smtClean="0"/>
              <a:t>16 de julio de 1969</a:t>
            </a:r>
            <a:endParaRPr lang="en-US" sz="2000" b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9" grpId="0"/>
      <p:bldP spid="5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19A3018-23AD-48E1-9D71-9212CBE288D2}" type="slidenum">
              <a:rPr lang="es-EC" sz="1200" b="0">
                <a:latin typeface="Arial Black" pitchFamily="34" charset="0"/>
              </a:rPr>
              <a:pPr eaLnBrk="1" hangingPunct="1"/>
              <a:t>195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93539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354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09600" y="1556793"/>
                <a:ext cx="10972800" cy="4688432"/>
              </a:xfrm>
            </p:spPr>
            <p:txBody>
              <a:bodyPr/>
              <a:lstStyle/>
              <a:p>
                <a:pPr algn="just" eaLnBrk="1" hangingPunct="1">
                  <a:lnSpc>
                    <a:spcPct val="90000"/>
                  </a:lnSpc>
                  <a:spcAft>
                    <a:spcPct val="30000"/>
                  </a:spcAft>
                </a:pPr>
                <a:r>
                  <a:rPr lang="es-ES" sz="2400" dirty="0" smtClean="0"/>
                  <a:t>ITU asigna a los países posiciones orbitales </a:t>
                </a:r>
                <a:r>
                  <a:rPr lang="es-ES" sz="2400" dirty="0"/>
                  <a:t>de cada </a:t>
                </a:r>
                <a:r>
                  <a:rPr lang="es-ES" sz="2400" dirty="0" smtClean="0"/>
                  <a:t>satélite – geopolítica</a:t>
                </a:r>
                <a:endParaRPr lang="es-ES" sz="2400" dirty="0"/>
              </a:p>
              <a:p>
                <a:pPr algn="just" eaLnBrk="1" hangingPunct="1">
                  <a:lnSpc>
                    <a:spcPct val="90000"/>
                  </a:lnSpc>
                  <a:spcAft>
                    <a:spcPct val="30000"/>
                  </a:spcAft>
                </a:pPr>
                <a:r>
                  <a:rPr lang="es-ES" sz="2400" dirty="0"/>
                  <a:t>La separación entre satélites GEO es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C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EC" sz="24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s-ES" sz="2400" dirty="0" smtClean="0"/>
                  <a:t> en el plano ecuatorial</a:t>
                </a:r>
                <a:endParaRPr lang="es-ES" sz="2400" dirty="0"/>
              </a:p>
              <a:p>
                <a:pPr algn="just" eaLnBrk="1" hangingPunct="1">
                  <a:lnSpc>
                    <a:spcPct val="90000"/>
                  </a:lnSpc>
                  <a:spcAft>
                    <a:spcPct val="30000"/>
                  </a:spcAft>
                </a:pPr>
                <a:r>
                  <a:rPr lang="es-ES" sz="2400" dirty="0"/>
                  <a:t>ITU </a:t>
                </a:r>
                <a:r>
                  <a:rPr lang="es-ES" sz="2400" dirty="0" smtClean="0"/>
                  <a:t>también asigna </a:t>
                </a:r>
                <a:r>
                  <a:rPr lang="es-ES" sz="2400" dirty="0"/>
                  <a:t>bandas de frecuencia </a:t>
                </a:r>
                <a:r>
                  <a:rPr lang="es-ES" sz="2400" dirty="0" smtClean="0"/>
                  <a:t>a las que operan los satélites</a:t>
                </a:r>
              </a:p>
              <a:p>
                <a:pPr algn="just" eaLnBrk="1" hangingPunct="1">
                  <a:lnSpc>
                    <a:spcPct val="90000"/>
                  </a:lnSpc>
                  <a:spcAft>
                    <a:spcPct val="30000"/>
                  </a:spcAft>
                </a:pPr>
                <a:r>
                  <a:rPr lang="es-ES" sz="2400" dirty="0" smtClean="0"/>
                  <a:t>Un satélite puede tener varios </a:t>
                </a:r>
                <a:r>
                  <a:rPr lang="es-ES" sz="2400" dirty="0" err="1" smtClean="0"/>
                  <a:t>transponders</a:t>
                </a:r>
                <a:endParaRPr lang="es-ES" sz="2400" dirty="0" smtClean="0"/>
              </a:p>
              <a:p>
                <a:pPr algn="just" eaLnBrk="1" hangingPunct="1">
                  <a:lnSpc>
                    <a:spcPct val="90000"/>
                  </a:lnSpc>
                  <a:spcAft>
                    <a:spcPct val="30000"/>
                  </a:spcAft>
                </a:pPr>
                <a:r>
                  <a:rPr lang="es-ES" sz="2400" dirty="0" smtClean="0"/>
                  <a:t>La </a:t>
                </a:r>
                <a:r>
                  <a:rPr lang="es-ES" sz="2400" dirty="0"/>
                  <a:t>gravedad del Sol y la Luna desplaza a los satélites de sus </a:t>
                </a:r>
                <a:r>
                  <a:rPr lang="es-ES" sz="2400" dirty="0" smtClean="0"/>
                  <a:t>órbitas. Se </a:t>
                </a:r>
                <a:r>
                  <a:rPr lang="es-ES" sz="2400" dirty="0"/>
                  <a:t>contrarresta con motores integrados al </a:t>
                </a:r>
                <a:r>
                  <a:rPr lang="es-ES" sz="2400" dirty="0" smtClean="0"/>
                  <a:t>satélite</a:t>
                </a:r>
                <a:endParaRPr lang="es-ES" sz="2400" dirty="0"/>
              </a:p>
              <a:p>
                <a:pPr algn="just" eaLnBrk="1" hangingPunct="1">
                  <a:lnSpc>
                    <a:spcPct val="90000"/>
                  </a:lnSpc>
                  <a:spcAft>
                    <a:spcPct val="30000"/>
                  </a:spcAft>
                </a:pPr>
                <a:r>
                  <a:rPr lang="es-MX" sz="2400" dirty="0"/>
                  <a:t>El haz de los satélites geoestacionarios </a:t>
                </a:r>
                <a:r>
                  <a:rPr lang="es-MX" sz="2400" dirty="0" smtClean="0"/>
                  <a:t>cubre la </a:t>
                </a:r>
                <a:r>
                  <a:rPr lang="es-MX" sz="2400" dirty="0"/>
                  <a:t>1/3 de la superficie de la </a:t>
                </a:r>
                <a:r>
                  <a:rPr lang="es-MX" sz="2400" dirty="0" smtClean="0"/>
                  <a:t>Tierra </a:t>
                </a:r>
                <a:r>
                  <a:rPr lang="es-MX" sz="2400" dirty="0"/>
                  <a:t>(huella o </a:t>
                </a:r>
                <a:r>
                  <a:rPr lang="es-MX" sz="2400" dirty="0" err="1"/>
                  <a:t>footprint</a:t>
                </a:r>
                <a:r>
                  <a:rPr lang="es-MX" sz="2400" dirty="0"/>
                  <a:t>)</a:t>
                </a:r>
              </a:p>
              <a:p>
                <a:pPr algn="just" eaLnBrk="1" hangingPunct="1">
                  <a:lnSpc>
                    <a:spcPct val="90000"/>
                  </a:lnSpc>
                  <a:spcAft>
                    <a:spcPct val="30000"/>
                  </a:spcAft>
                </a:pPr>
                <a:r>
                  <a:rPr lang="es-MX" sz="2400" dirty="0"/>
                  <a:t>Un satélite puede </a:t>
                </a:r>
                <a:r>
                  <a:rPr lang="es-MX" sz="2400" dirty="0" smtClean="0"/>
                  <a:t>emitir varios </a:t>
                </a:r>
                <a:r>
                  <a:rPr lang="es-MX" sz="2400" dirty="0"/>
                  <a:t>haces </a:t>
                </a:r>
                <a:r>
                  <a:rPr lang="es-MX" sz="2400" dirty="0" smtClean="0"/>
                  <a:t>que </a:t>
                </a:r>
                <a:r>
                  <a:rPr lang="es-MX" sz="2400" dirty="0"/>
                  <a:t>abarquen pequeñas </a:t>
                </a:r>
                <a:r>
                  <a:rPr lang="es-MX" sz="2400" dirty="0" smtClean="0"/>
                  <a:t>regiones</a:t>
                </a:r>
                <a:endParaRPr lang="es-MX" sz="2400" dirty="0"/>
              </a:p>
            </p:txBody>
          </p:sp>
        </mc:Choice>
        <mc:Fallback xmlns="">
          <p:sp>
            <p:nvSpPr>
              <p:cNvPr id="19354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556793"/>
                <a:ext cx="10972800" cy="4688432"/>
              </a:xfrm>
              <a:blipFill>
                <a:blip r:embed="rId2"/>
                <a:stretch>
                  <a:fillRect l="-333" t="-1691" r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321AFB-CF0B-4EB8-98DF-09C231527B81}" type="slidenum">
              <a:rPr lang="es-EC" smtClean="0"/>
              <a:pPr>
                <a:defRPr/>
              </a:pPr>
              <a:t>196</a:t>
            </a:fld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  <p:sp>
        <p:nvSpPr>
          <p:cNvPr id="6" name="Elipse 5"/>
          <p:cNvSpPr/>
          <p:nvPr/>
        </p:nvSpPr>
        <p:spPr bwMode="auto">
          <a:xfrm>
            <a:off x="5375920" y="3068960"/>
            <a:ext cx="711517" cy="720080"/>
          </a:xfrm>
          <a:prstGeom prst="ellipse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40" y="3315672"/>
            <a:ext cx="279287" cy="16520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73" y="980728"/>
            <a:ext cx="287683" cy="17017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73" y="5635088"/>
            <a:ext cx="287683" cy="170176"/>
          </a:xfrm>
          <a:prstGeom prst="rect">
            <a:avLst/>
          </a:prstGeom>
        </p:spPr>
      </p:pic>
      <p:sp>
        <p:nvSpPr>
          <p:cNvPr id="15" name="Elipse 14"/>
          <p:cNvSpPr/>
          <p:nvPr/>
        </p:nvSpPr>
        <p:spPr bwMode="auto">
          <a:xfrm>
            <a:off x="11280576" y="6237312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" name="Conector recto 17"/>
          <p:cNvCxnSpPr/>
          <p:nvPr/>
        </p:nvCxnSpPr>
        <p:spPr bwMode="auto">
          <a:xfrm>
            <a:off x="6087437" y="3861048"/>
            <a:ext cx="2312819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CuadroTexto 18"/>
          <p:cNvSpPr txBox="1"/>
          <p:nvPr/>
        </p:nvSpPr>
        <p:spPr>
          <a:xfrm>
            <a:off x="6626428" y="393305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800" b="0" dirty="0" smtClean="0"/>
              <a:t>35800 km</a:t>
            </a:r>
            <a:endParaRPr lang="en-US" sz="1800" b="0" dirty="0"/>
          </a:p>
        </p:txBody>
      </p:sp>
      <p:cxnSp>
        <p:nvCxnSpPr>
          <p:cNvPr id="21" name="Conector recto 20"/>
          <p:cNvCxnSpPr/>
          <p:nvPr/>
        </p:nvCxnSpPr>
        <p:spPr bwMode="auto">
          <a:xfrm>
            <a:off x="5735960" y="3429000"/>
            <a:ext cx="351477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CuadroTexto 23"/>
          <p:cNvSpPr txBox="1"/>
          <p:nvPr/>
        </p:nvSpPr>
        <p:spPr>
          <a:xfrm>
            <a:off x="5303912" y="227687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800" b="0" dirty="0" smtClean="0"/>
              <a:t>6674 km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34208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C85F822-C9DE-4275-A815-1D5C683842AC}" type="slidenum">
              <a:rPr lang="es-EC" smtClean="0"/>
              <a:pPr>
                <a:defRPr/>
              </a:pPr>
              <a:t>197</a:t>
            </a:fld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898104"/>
            <a:ext cx="5334000" cy="42672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583421" y="1052736"/>
            <a:ext cx="5145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800" b="0" dirty="0" smtClean="0"/>
              <a:t>Distancia de la Luna a la Tierra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112095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D98BD3C-44C7-4AF6-8706-260E237575CD}" type="slidenum">
              <a:rPr lang="es-EC" sz="1200" b="0">
                <a:latin typeface="Arial Black" pitchFamily="34" charset="0"/>
              </a:rPr>
              <a:pPr eaLnBrk="1" hangingPunct="1"/>
              <a:t>198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96611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966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3200" dirty="0" smtClean="0"/>
              <a:t>Antenas satelitales </a:t>
            </a:r>
            <a:r>
              <a:rPr lang="es-ES" sz="3200" dirty="0" err="1" smtClean="0"/>
              <a:t>VSATs</a:t>
            </a:r>
            <a:endParaRPr lang="es-ES" sz="3200" dirty="0"/>
          </a:p>
        </p:txBody>
      </p:sp>
      <p:sp>
        <p:nvSpPr>
          <p:cNvPr id="1966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72816"/>
            <a:ext cx="10972800" cy="4327525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" sz="2400" dirty="0" smtClean="0"/>
              <a:t>Usan satélites GEO</a:t>
            </a:r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" sz="2400" dirty="0" smtClean="0"/>
              <a:t>Son micro estaciones </a:t>
            </a:r>
            <a:r>
              <a:rPr lang="es-ES" sz="2400" dirty="0"/>
              <a:t>de bajo </a:t>
            </a:r>
            <a:r>
              <a:rPr lang="es-ES" sz="2400" dirty="0" smtClean="0"/>
              <a:t>costo y bajo consumo</a:t>
            </a:r>
            <a:endParaRPr lang="es-ES" sz="2400" dirty="0"/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" sz="2400" dirty="0"/>
              <a:t>Consumen </a:t>
            </a:r>
            <a:r>
              <a:rPr lang="es-ES" sz="2400" dirty="0">
                <a:solidFill>
                  <a:srgbClr val="0000FF"/>
                </a:solidFill>
              </a:rPr>
              <a:t>1 </a:t>
            </a:r>
            <a:r>
              <a:rPr lang="es-ES" sz="2400" dirty="0" err="1">
                <a:solidFill>
                  <a:srgbClr val="0000FF"/>
                </a:solidFill>
              </a:rPr>
              <a:t>watio</a:t>
            </a:r>
            <a:r>
              <a:rPr lang="es-ES" sz="2400" dirty="0"/>
              <a:t> de </a:t>
            </a:r>
            <a:r>
              <a:rPr lang="es-ES" sz="2400" dirty="0" smtClean="0"/>
              <a:t>potencia</a:t>
            </a:r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" sz="2400" dirty="0" smtClean="0"/>
              <a:t>El tiempo de propagación de la señal desde la antena al satélite es 270 ms</a:t>
            </a:r>
            <a:endParaRPr lang="es-ES" sz="2400" dirty="0"/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n-US" sz="2400" dirty="0" smtClean="0">
                <a:cs typeface="Tahoma" charset="0"/>
              </a:rPr>
              <a:t>El </a:t>
            </a:r>
            <a:r>
              <a:rPr lang="en-US" sz="2400" dirty="0" err="1" smtClean="0">
                <a:cs typeface="Tahoma" charset="0"/>
              </a:rPr>
              <a:t>diámetro</a:t>
            </a:r>
            <a:r>
              <a:rPr lang="en-US" sz="2400" dirty="0" smtClean="0">
                <a:cs typeface="Tahoma" charset="0"/>
              </a:rPr>
              <a:t> de </a:t>
            </a:r>
            <a:r>
              <a:rPr lang="en-US" sz="2400" dirty="0" err="1" smtClean="0">
                <a:cs typeface="Tahoma" charset="0"/>
              </a:rPr>
              <a:t>una</a:t>
            </a:r>
            <a:r>
              <a:rPr lang="en-US" sz="2400" dirty="0" smtClean="0">
                <a:cs typeface="Tahoma" charset="0"/>
              </a:rPr>
              <a:t> VSAT terminal </a:t>
            </a:r>
            <a:r>
              <a:rPr lang="en-US" sz="2400" dirty="0" err="1" smtClean="0">
                <a:cs typeface="Tahoma" charset="0"/>
              </a:rPr>
              <a:t>es</a:t>
            </a:r>
            <a:r>
              <a:rPr lang="en-US" sz="2400" dirty="0" smtClean="0">
                <a:cs typeface="Tahoma" charset="0"/>
              </a:rPr>
              <a:t> </a:t>
            </a:r>
            <a:r>
              <a:rPr lang="es-ES" sz="2400" dirty="0" smtClean="0"/>
              <a:t>0.76 m</a:t>
            </a:r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" sz="2400" dirty="0"/>
              <a:t>L</a:t>
            </a:r>
            <a:r>
              <a:rPr lang="es-ES" sz="2400" dirty="0" smtClean="0"/>
              <a:t>a antena de una estación terrena mide 10 </a:t>
            </a:r>
            <a:r>
              <a:rPr lang="es-ES" sz="2400" dirty="0"/>
              <a:t>m de </a:t>
            </a:r>
            <a:r>
              <a:rPr lang="en-US" sz="2400" dirty="0" smtClean="0">
                <a:cs typeface="Tahoma" charset="0"/>
              </a:rPr>
              <a:t>Ø</a:t>
            </a:r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C" sz="2400" dirty="0" smtClean="0">
                <a:cs typeface="Tahoma" charset="0"/>
              </a:rPr>
              <a:t>Estas antenas son usadas principalmente en la televisión satelital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F6C41D9-9A84-4C9D-A5FF-458B9B011ACA}" type="slidenum">
              <a:rPr lang="es-EC" sz="1200" b="0">
                <a:latin typeface="Arial Black" pitchFamily="34" charset="0"/>
              </a:rPr>
              <a:pPr eaLnBrk="1" hangingPunct="1"/>
              <a:t>199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97635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1976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908720"/>
            <a:ext cx="6419850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3719736" y="5423570"/>
            <a:ext cx="4319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400" b="0" dirty="0" smtClean="0"/>
              <a:t>ISP o Proveedor de tv satelital</a:t>
            </a:r>
            <a:endParaRPr lang="en-US" sz="2400" b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Contenido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sz="2800" dirty="0" smtClean="0"/>
              <a:t>2.1 Transmisión de datos</a:t>
            </a:r>
          </a:p>
          <a:p>
            <a:r>
              <a:rPr lang="es-EC" sz="2800" dirty="0" smtClean="0"/>
              <a:t>2.2 Codificación o señalización de datos</a:t>
            </a:r>
          </a:p>
          <a:p>
            <a:r>
              <a:rPr lang="es-EC" sz="2800" dirty="0" smtClean="0"/>
              <a:t>2.3 Base teórica de la comunicación de datos</a:t>
            </a:r>
          </a:p>
          <a:p>
            <a:r>
              <a:rPr lang="es-EC" sz="2800" dirty="0" smtClean="0"/>
              <a:t>2.4 Medios de transmisión guiados</a:t>
            </a:r>
          </a:p>
          <a:p>
            <a:r>
              <a:rPr lang="es-EC" sz="2800" dirty="0" smtClean="0"/>
              <a:t>2.5 Medios de transmisión no guiados o inalámbricos</a:t>
            </a:r>
          </a:p>
          <a:p>
            <a:r>
              <a:rPr lang="es-EC" sz="2800" dirty="0" smtClean="0"/>
              <a:t>2.6 Satélites de comunicación</a:t>
            </a:r>
            <a:endParaRPr lang="en-US" sz="2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321AFB-CF0B-4EB8-98DF-09C231527B81}" type="slidenum">
              <a:rPr lang="es-EC" smtClean="0"/>
              <a:pPr>
                <a:defRPr/>
              </a:pPr>
              <a:t>2</a:t>
            </a:fld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2013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E327277-3EF0-4FFB-AF9B-F5B7DD653C67}" type="slidenum">
              <a:rPr lang="es-EC" sz="1200" b="0">
                <a:latin typeface="Arial Black" pitchFamily="34" charset="0"/>
              </a:rPr>
              <a:pPr eaLnBrk="1" hangingPunct="1"/>
              <a:t>20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20483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20485" name="5 CuadroTexto"/>
          <p:cNvSpPr txBox="1">
            <a:spLocks noChangeArrowheads="1"/>
          </p:cNvSpPr>
          <p:nvPr/>
        </p:nvSpPr>
        <p:spPr bwMode="auto">
          <a:xfrm>
            <a:off x="2999656" y="4851565"/>
            <a:ext cx="673688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es-ES" sz="2000" b="0" dirty="0"/>
              <a:t>En ambos casos, </a:t>
            </a:r>
            <a:r>
              <a:rPr lang="es-ES" sz="2000" b="0" dirty="0" smtClean="0"/>
              <a:t>el teléfono o el modem modifican (</a:t>
            </a:r>
            <a:r>
              <a:rPr lang="es-ES" sz="2000" b="0" dirty="0"/>
              <a:t>modulan) </a:t>
            </a:r>
            <a:r>
              <a:rPr lang="es-ES" sz="2000" b="0" dirty="0" smtClean="0"/>
              <a:t>algún parámetro </a:t>
            </a:r>
            <a:r>
              <a:rPr lang="es-ES" sz="2000" b="0" dirty="0"/>
              <a:t>(A, f, </a:t>
            </a:r>
            <a:r>
              <a:rPr lang="el-GR" sz="2000" b="0" dirty="0"/>
              <a:t>φ</a:t>
            </a:r>
            <a:r>
              <a:rPr lang="es-ES" sz="2000" b="0" dirty="0"/>
              <a:t>) de </a:t>
            </a:r>
            <a:r>
              <a:rPr lang="es-ES" sz="2000" b="0" dirty="0" smtClean="0"/>
              <a:t>la </a:t>
            </a:r>
            <a:r>
              <a:rPr lang="es-ES" sz="2000" b="0" dirty="0"/>
              <a:t>portadora (tono)</a:t>
            </a:r>
            <a:r>
              <a:rPr lang="es-ES" sz="2400" b="0" dirty="0"/>
              <a:t> 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787" y="3296613"/>
            <a:ext cx="657225" cy="5619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987" y="3345094"/>
            <a:ext cx="657225" cy="5619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784" y="3858588"/>
            <a:ext cx="676275" cy="4762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617" y="3888854"/>
            <a:ext cx="676275" cy="47625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984432" y="3189497"/>
            <a:ext cx="2000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0" dirty="0" smtClean="0"/>
              <a:t>300 Hz       3400 Hz</a:t>
            </a:r>
            <a:endParaRPr lang="es-EC" sz="4000" b="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32" y="1255553"/>
            <a:ext cx="5253612" cy="303908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087" y="1556792"/>
            <a:ext cx="6375941" cy="163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5" grpId="0"/>
      <p:bldP spid="6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46C8AFF-80F2-403A-9320-9149927E708E}" type="slidenum">
              <a:rPr lang="es-EC" sz="1200" b="0">
                <a:latin typeface="Arial Black" pitchFamily="34" charset="0"/>
              </a:rPr>
              <a:pPr eaLnBrk="1" hangingPunct="1"/>
              <a:t>200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98659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1986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C" sz="3200"/>
              <a:t>Antena parabólica VSAT</a:t>
            </a:r>
          </a:p>
        </p:txBody>
      </p:sp>
      <p:pic>
        <p:nvPicPr>
          <p:cNvPr id="198661" name="Picture 5" descr="VS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8" y="1700213"/>
            <a:ext cx="4214812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2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BB80D37-E91D-4A9A-B51D-C457AA5C3761}" type="slidenum">
              <a:rPr lang="es-EC" sz="1200" b="0">
                <a:latin typeface="Arial Black" pitchFamily="34" charset="0"/>
              </a:rPr>
              <a:pPr eaLnBrk="1" hangingPunct="1"/>
              <a:t>201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199683" name="3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424" y="1916832"/>
            <a:ext cx="4960856" cy="35128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214D005-5009-4B7C-B383-068AF30E14CD}" type="slidenum">
              <a:rPr lang="es-EC" sz="1200" b="0">
                <a:latin typeface="Arial Black" pitchFamily="34" charset="0"/>
              </a:rPr>
              <a:pPr eaLnBrk="1" hangingPunct="1"/>
              <a:t>202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200707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2007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C" smtClean="0"/>
          </a:p>
        </p:txBody>
      </p:sp>
      <p:sp>
        <p:nvSpPr>
          <p:cNvPr id="2007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10972800" cy="440055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" sz="2400" dirty="0"/>
              <a:t>Las </a:t>
            </a:r>
            <a:r>
              <a:rPr lang="es-ES" sz="2400" dirty="0" err="1"/>
              <a:t>VSATs</a:t>
            </a:r>
            <a:r>
              <a:rPr lang="es-ES" sz="2400" dirty="0"/>
              <a:t> </a:t>
            </a:r>
            <a:r>
              <a:rPr lang="es-ES" sz="2400" dirty="0" smtClean="0"/>
              <a:t>se aplica en </a:t>
            </a:r>
            <a:r>
              <a:rPr lang="es-ES" sz="2400" dirty="0"/>
              <a:t>las zonas rurales</a:t>
            </a:r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" sz="2400" dirty="0"/>
              <a:t>Antenas </a:t>
            </a:r>
            <a:r>
              <a:rPr lang="es-ES" sz="2400" dirty="0" err="1"/>
              <a:t>VSATs</a:t>
            </a:r>
            <a:r>
              <a:rPr lang="es-ES" sz="2400" dirty="0"/>
              <a:t> </a:t>
            </a:r>
            <a:r>
              <a:rPr lang="es-ES" sz="2400" dirty="0" smtClean="0"/>
              <a:t>terminales se alimentan con paneles fotovoltaicos</a:t>
            </a:r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" sz="2400" dirty="0" smtClean="0"/>
              <a:t>El </a:t>
            </a:r>
            <a:r>
              <a:rPr lang="es-ES" sz="2400" dirty="0"/>
              <a:t>I</a:t>
            </a:r>
            <a:r>
              <a:rPr lang="es-ES" sz="2400" dirty="0" smtClean="0"/>
              <a:t>nternet hoy es un servicio básico, como el agua potable y el alcantarillado</a:t>
            </a:r>
            <a:endParaRPr lang="es-ES" sz="2400" dirty="0"/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" sz="2400" dirty="0" smtClean="0"/>
              <a:t>El 51% de la población mundial tiene acceso a Internet</a:t>
            </a:r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" sz="2400" dirty="0" smtClean="0"/>
              <a:t>Más </a:t>
            </a:r>
            <a:r>
              <a:rPr lang="es-ES" sz="2400" dirty="0"/>
              <a:t>de la mitad de la población del mundo vive a una hora de distancia del teléfono más </a:t>
            </a:r>
            <a:r>
              <a:rPr lang="es-ES" sz="2400" dirty="0" smtClean="0"/>
              <a:t>cercano</a:t>
            </a:r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" sz="2400" dirty="0" smtClean="0"/>
              <a:t>El 80% de la población mundial tiene acceso al agua potable. 1500 millones de personas no tiene agua potable</a:t>
            </a:r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" sz="2400" dirty="0" smtClean="0"/>
              <a:t>El 55% de la población mundial tienen acceso al alcantarillado sanitario</a:t>
            </a:r>
            <a:endParaRPr lang="es-E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9B20385-7B68-4C6D-AB7D-3BB541BCC951}" type="slidenum">
              <a:rPr lang="es-EC" sz="1200" b="0">
                <a:latin typeface="Arial Black" pitchFamily="34" charset="0"/>
              </a:rPr>
              <a:pPr eaLnBrk="1" hangingPunct="1"/>
              <a:t>203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201731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2017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C" smtClean="0"/>
          </a:p>
        </p:txBody>
      </p:sp>
      <p:sp>
        <p:nvSpPr>
          <p:cNvPr id="2017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spcAft>
                <a:spcPct val="30000"/>
              </a:spcAft>
            </a:pPr>
            <a:r>
              <a:rPr lang="es-ES" sz="2400" dirty="0"/>
              <a:t>Los enlaces </a:t>
            </a:r>
            <a:r>
              <a:rPr lang="es-ES" sz="2400" dirty="0" smtClean="0"/>
              <a:t>de </a:t>
            </a:r>
            <a:r>
              <a:rPr lang="es-ES" sz="2400" dirty="0"/>
              <a:t>microonda tienen un retardo de 3 </a:t>
            </a:r>
            <a:r>
              <a:rPr lang="en-US" sz="2400" dirty="0">
                <a:cs typeface="Tahoma" charset="0"/>
              </a:rPr>
              <a:t>µs/Km</a:t>
            </a:r>
          </a:p>
          <a:p>
            <a:pPr algn="just" eaLnBrk="1" hangingPunct="1">
              <a:spcAft>
                <a:spcPct val="30000"/>
              </a:spcAft>
            </a:pPr>
            <a:r>
              <a:rPr lang="en-US" sz="2400" dirty="0">
                <a:cs typeface="Tahoma" charset="0"/>
              </a:rPr>
              <a:t>Los enlaces de cable coaxial o </a:t>
            </a:r>
            <a:r>
              <a:rPr lang="en-US" sz="2400" dirty="0" err="1">
                <a:cs typeface="Tahoma" charset="0"/>
              </a:rPr>
              <a:t>fibra</a:t>
            </a:r>
            <a:r>
              <a:rPr lang="en-US" sz="2400" dirty="0">
                <a:cs typeface="Tahoma" charset="0"/>
              </a:rPr>
              <a:t> </a:t>
            </a:r>
            <a:r>
              <a:rPr lang="en-US" sz="2400" dirty="0" err="1">
                <a:cs typeface="Tahoma" charset="0"/>
              </a:rPr>
              <a:t>óptica</a:t>
            </a:r>
            <a:r>
              <a:rPr lang="en-US" sz="2400" dirty="0">
                <a:cs typeface="Tahoma" charset="0"/>
              </a:rPr>
              <a:t> </a:t>
            </a:r>
            <a:r>
              <a:rPr lang="en-US" sz="2400" dirty="0" err="1">
                <a:cs typeface="Tahoma" charset="0"/>
              </a:rPr>
              <a:t>tienen</a:t>
            </a:r>
            <a:r>
              <a:rPr lang="en-US" sz="2400" dirty="0">
                <a:cs typeface="Tahoma" charset="0"/>
              </a:rPr>
              <a:t> un </a:t>
            </a:r>
            <a:r>
              <a:rPr lang="en-US" sz="2400" dirty="0" err="1">
                <a:cs typeface="Tahoma" charset="0"/>
              </a:rPr>
              <a:t>retardo</a:t>
            </a:r>
            <a:r>
              <a:rPr lang="en-US" sz="2400" dirty="0">
                <a:cs typeface="Tahoma" charset="0"/>
              </a:rPr>
              <a:t> de 5 µs/Km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S" sz="2400" dirty="0" smtClean="0"/>
              <a:t>Los </a:t>
            </a:r>
            <a:r>
              <a:rPr lang="es-ES" sz="2400" dirty="0"/>
              <a:t>satélites son esencialmente medios de </a:t>
            </a:r>
            <a:r>
              <a:rPr lang="es-ES" sz="2400" dirty="0">
                <a:solidFill>
                  <a:srgbClr val="0000FF"/>
                </a:solidFill>
              </a:rPr>
              <a:t>difusión</a:t>
            </a:r>
            <a:r>
              <a:rPr lang="es-ES" sz="2400" dirty="0"/>
              <a:t> 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S" sz="2400" dirty="0"/>
              <a:t>Cuesta igual enviar una señal a una </a:t>
            </a:r>
            <a:r>
              <a:rPr lang="es-ES" sz="2400" dirty="0" smtClean="0"/>
              <a:t>o </a:t>
            </a:r>
            <a:r>
              <a:rPr lang="es-ES" sz="2400" dirty="0"/>
              <a:t>a miles de estaciones dentro de la </a:t>
            </a:r>
            <a:r>
              <a:rPr lang="es-ES" sz="2400" dirty="0" err="1"/>
              <a:t>footprint</a:t>
            </a:r>
            <a:r>
              <a:rPr lang="es-ES" sz="2400" dirty="0"/>
              <a:t> </a:t>
            </a:r>
            <a:r>
              <a:rPr lang="es-ES" sz="2400" dirty="0" smtClean="0"/>
              <a:t>(huella) del </a:t>
            </a:r>
            <a:r>
              <a:rPr lang="es-ES" sz="2400" dirty="0" err="1"/>
              <a:t>transponder</a:t>
            </a:r>
            <a:endParaRPr lang="es-ES" sz="2400" dirty="0"/>
          </a:p>
          <a:p>
            <a:pPr algn="just" eaLnBrk="1" hangingPunct="1">
              <a:spcAft>
                <a:spcPct val="30000"/>
              </a:spcAft>
            </a:pPr>
            <a:r>
              <a:rPr lang="en-US" sz="2400" dirty="0" err="1">
                <a:cs typeface="Tahoma" charset="0"/>
              </a:rPr>
              <a:t>Una</a:t>
            </a:r>
            <a:r>
              <a:rPr lang="en-US" sz="2400" dirty="0">
                <a:cs typeface="Tahoma" charset="0"/>
              </a:rPr>
              <a:t> transmission </a:t>
            </a:r>
            <a:r>
              <a:rPr lang="en-US" sz="2400" dirty="0" err="1">
                <a:cs typeface="Tahoma" charset="0"/>
              </a:rPr>
              <a:t>inalámbrica</a:t>
            </a:r>
            <a:r>
              <a:rPr lang="en-US" sz="2400" dirty="0">
                <a:cs typeface="Tahoma" charset="0"/>
              </a:rPr>
              <a:t> </a:t>
            </a:r>
            <a:r>
              <a:rPr lang="en-US" sz="2400" dirty="0" err="1">
                <a:cs typeface="Tahoma" charset="0"/>
              </a:rPr>
              <a:t>está</a:t>
            </a:r>
            <a:r>
              <a:rPr lang="en-US" sz="2400" dirty="0">
                <a:cs typeface="Tahoma" charset="0"/>
              </a:rPr>
              <a:t> </a:t>
            </a:r>
            <a:r>
              <a:rPr lang="en-US" sz="2400" dirty="0" err="1">
                <a:cs typeface="Tahoma" charset="0"/>
              </a:rPr>
              <a:t>sometida</a:t>
            </a:r>
            <a:r>
              <a:rPr lang="en-US" sz="2400" dirty="0">
                <a:cs typeface="Tahoma" charset="0"/>
              </a:rPr>
              <a:t> a </a:t>
            </a:r>
            <a:r>
              <a:rPr lang="en-US" sz="2400" dirty="0" err="1">
                <a:cs typeface="Tahoma" charset="0"/>
              </a:rPr>
              <a:t>ruido</a:t>
            </a:r>
            <a:endParaRPr lang="en-US" sz="2400" dirty="0">
              <a:cs typeface="Tahoma" charset="0"/>
            </a:endParaRPr>
          </a:p>
          <a:p>
            <a:pPr algn="just" eaLnBrk="1" hangingPunct="1">
              <a:spcAft>
                <a:spcPct val="30000"/>
              </a:spcAft>
            </a:pPr>
            <a:r>
              <a:rPr lang="es-ES" sz="2400" dirty="0" smtClean="0"/>
              <a:t>Hay </a:t>
            </a:r>
            <a:r>
              <a:rPr lang="es-ES" sz="2400" dirty="0"/>
              <a:t>el problema de </a:t>
            </a:r>
            <a:r>
              <a:rPr lang="es-ES" sz="2400" dirty="0">
                <a:solidFill>
                  <a:srgbClr val="0000FF"/>
                </a:solidFill>
              </a:rPr>
              <a:t>seguridad</a:t>
            </a:r>
            <a:r>
              <a:rPr lang="es-ES" sz="2400" dirty="0"/>
              <a:t> y </a:t>
            </a:r>
            <a:r>
              <a:rPr lang="es-ES" sz="2400" dirty="0">
                <a:solidFill>
                  <a:srgbClr val="0000FF"/>
                </a:solidFill>
              </a:rPr>
              <a:t>privacidad. </a:t>
            </a:r>
            <a:r>
              <a:rPr lang="es-ES" sz="2400" dirty="0"/>
              <a:t>Es esencial la </a:t>
            </a:r>
            <a:r>
              <a:rPr lang="es-ES" sz="2400" dirty="0" smtClean="0"/>
              <a:t>encriptación</a:t>
            </a:r>
            <a:endParaRPr lang="es-E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8A7D4AE-4EB0-4470-A841-081D88ECCCEE}" type="slidenum">
              <a:rPr lang="es-EC" sz="1200" b="0">
                <a:latin typeface="Arial Black" pitchFamily="34" charset="0"/>
              </a:rPr>
              <a:pPr eaLnBrk="1" hangingPunct="1"/>
              <a:t>204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203779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2037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3200" dirty="0" smtClean="0"/>
              <a:t>2.6.2 </a:t>
            </a:r>
            <a:r>
              <a:rPr lang="es-ES" sz="3200" dirty="0"/>
              <a:t>Satélites de órbita terrestre media MEO</a:t>
            </a:r>
          </a:p>
        </p:txBody>
      </p:sp>
      <p:sp>
        <p:nvSpPr>
          <p:cNvPr id="2037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73239"/>
            <a:ext cx="10972800" cy="4651375"/>
          </a:xfrm>
        </p:spPr>
        <p:txBody>
          <a:bodyPr/>
          <a:lstStyle/>
          <a:p>
            <a:pPr algn="just" eaLnBrk="1" hangingPunct="1">
              <a:spcAft>
                <a:spcPct val="30000"/>
              </a:spcAft>
            </a:pPr>
            <a:r>
              <a:rPr lang="es-ES" sz="2400" dirty="0" smtClean="0"/>
              <a:t>MEO Medium </a:t>
            </a:r>
            <a:r>
              <a:rPr lang="es-ES" sz="2400" dirty="0" err="1" smtClean="0"/>
              <a:t>Earth</a:t>
            </a:r>
            <a:r>
              <a:rPr lang="es-ES" sz="2400" dirty="0" smtClean="0"/>
              <a:t> </a:t>
            </a:r>
            <a:r>
              <a:rPr lang="es-ES" sz="2400" dirty="0" err="1" smtClean="0"/>
              <a:t>Orbit</a:t>
            </a:r>
            <a:endParaRPr lang="es-ES" sz="2400" dirty="0" smtClean="0"/>
          </a:p>
          <a:p>
            <a:pPr algn="just" eaLnBrk="1" hangingPunct="1">
              <a:spcAft>
                <a:spcPct val="30000"/>
              </a:spcAft>
            </a:pPr>
            <a:r>
              <a:rPr lang="es-ES" sz="2400" dirty="0" smtClean="0"/>
              <a:t>El servicio de GPS es una aplicación de los satélites MEO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S" sz="2400" dirty="0" smtClean="0"/>
              <a:t>Entrega datos de latitud, longitud, altitud y tiempo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S" sz="2400" dirty="0" smtClean="0"/>
              <a:t>GPS Global </a:t>
            </a:r>
            <a:r>
              <a:rPr lang="es-ES" sz="2400" dirty="0" err="1" smtClean="0"/>
              <a:t>Positioning</a:t>
            </a:r>
            <a:r>
              <a:rPr lang="es-ES" sz="2400" dirty="0" smtClean="0"/>
              <a:t> </a:t>
            </a:r>
            <a:r>
              <a:rPr lang="es-ES" sz="2400" dirty="0" err="1" smtClean="0"/>
              <a:t>System</a:t>
            </a:r>
            <a:r>
              <a:rPr lang="es-ES" sz="2400" dirty="0" smtClean="0"/>
              <a:t>: </a:t>
            </a:r>
            <a:r>
              <a:rPr lang="es-ES" sz="2400" dirty="0"/>
              <a:t>24 </a:t>
            </a:r>
            <a:r>
              <a:rPr lang="es-ES" sz="2400" dirty="0" smtClean="0"/>
              <a:t>satélites a una altura de 20180 km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S" sz="2400" dirty="0" smtClean="0"/>
              <a:t>El período orbital de 12 horas</a:t>
            </a:r>
            <a:endParaRPr lang="es-ES" sz="2400" dirty="0"/>
          </a:p>
          <a:p>
            <a:pPr algn="just" eaLnBrk="1" hangingPunct="1">
              <a:spcAft>
                <a:spcPct val="30000"/>
              </a:spcAft>
            </a:pPr>
            <a:r>
              <a:rPr lang="es-ES" sz="2400" dirty="0" smtClean="0"/>
              <a:t>Para fijar una ubicación de un punto geográfico se necesitan cuatro satélites</a:t>
            </a:r>
            <a:endParaRPr lang="es-ES" sz="2400" dirty="0"/>
          </a:p>
          <a:p>
            <a:pPr algn="just" eaLnBrk="1" hangingPunct="1">
              <a:spcAft>
                <a:spcPct val="30000"/>
              </a:spcAft>
            </a:pPr>
            <a:r>
              <a:rPr lang="es-ES" sz="2400" dirty="0"/>
              <a:t>Estando más cerca de la Tierra, tienen un </a:t>
            </a:r>
            <a:r>
              <a:rPr lang="es-ES" sz="2400" i="1" dirty="0" err="1"/>
              <a:t>footprint</a:t>
            </a:r>
            <a:r>
              <a:rPr lang="es-ES" sz="2400" dirty="0"/>
              <a:t> más pequeño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S" sz="2400" dirty="0"/>
              <a:t>Se requieren transmisores menos </a:t>
            </a:r>
            <a:r>
              <a:rPr lang="es-ES" sz="2400" dirty="0" smtClean="0"/>
              <a:t>potentes</a:t>
            </a:r>
            <a:endParaRPr lang="es-E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321AFB-CF0B-4EB8-98DF-09C231527B81}" type="slidenum">
              <a:rPr lang="es-EC" smtClean="0"/>
              <a:pPr>
                <a:defRPr/>
              </a:pPr>
              <a:t>205</a:t>
            </a:fld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980728"/>
            <a:ext cx="5864002" cy="500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3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C85F822-C9DE-4275-A815-1D5C683842AC}" type="slidenum">
              <a:rPr lang="es-EC" smtClean="0"/>
              <a:pPr>
                <a:defRPr/>
              </a:pPr>
              <a:t>206</a:t>
            </a:fld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345" y="2132856"/>
            <a:ext cx="5265625" cy="254315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 flipH="1">
            <a:off x="4007768" y="1340768"/>
            <a:ext cx="5785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b="0" dirty="0" smtClean="0"/>
              <a:t>GPS: latitud, longitud, altitud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68496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C639C2C-85BF-4D94-B4C9-201FF3FB2740}" type="slidenum">
              <a:rPr lang="es-EC" sz="1200" b="0">
                <a:latin typeface="Arial Black" pitchFamily="34" charset="0"/>
              </a:rPr>
              <a:pPr eaLnBrk="1" hangingPunct="1"/>
              <a:t>207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204803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20480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990454"/>
            <a:ext cx="7632700" cy="422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uadroTexto 1"/>
          <p:cNvSpPr txBox="1"/>
          <p:nvPr/>
        </p:nvSpPr>
        <p:spPr>
          <a:xfrm flipH="1">
            <a:off x="1774875" y="5590387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800" b="0" dirty="0" smtClean="0"/>
              <a:t>640        1000</a:t>
            </a:r>
            <a:endParaRPr lang="en-US" sz="1800" b="0" dirty="0"/>
          </a:p>
        </p:txBody>
      </p:sp>
      <p:sp>
        <p:nvSpPr>
          <p:cNvPr id="8" name="CuadroTexto 7"/>
          <p:cNvSpPr txBox="1"/>
          <p:nvPr/>
        </p:nvSpPr>
        <p:spPr>
          <a:xfrm flipH="1">
            <a:off x="1617065" y="5155432"/>
            <a:ext cx="1813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800" b="0" dirty="0" smtClean="0"/>
              <a:t>9600      12000</a:t>
            </a:r>
            <a:endParaRPr lang="en-US" sz="1800" b="0" dirty="0"/>
          </a:p>
        </p:txBody>
      </p:sp>
      <p:sp>
        <p:nvSpPr>
          <p:cNvPr id="9" name="CuadroTexto 8"/>
          <p:cNvSpPr txBox="1"/>
          <p:nvPr/>
        </p:nvSpPr>
        <p:spPr>
          <a:xfrm flipH="1">
            <a:off x="1486843" y="4219898"/>
            <a:ext cx="239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800" b="0" dirty="0" smtClean="0"/>
              <a:t>13000      13000</a:t>
            </a:r>
            <a:endParaRPr lang="en-US" sz="1800" b="0" dirty="0"/>
          </a:p>
        </p:txBody>
      </p:sp>
      <p:sp>
        <p:nvSpPr>
          <p:cNvPr id="10" name="CuadroTexto 9"/>
          <p:cNvSpPr txBox="1"/>
          <p:nvPr/>
        </p:nvSpPr>
        <p:spPr>
          <a:xfrm flipH="1">
            <a:off x="1558851" y="3706789"/>
            <a:ext cx="1813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800" b="0" dirty="0" smtClean="0"/>
              <a:t>65000     60000</a:t>
            </a:r>
            <a:endParaRPr lang="en-US" sz="1800" b="0" dirty="0"/>
          </a:p>
        </p:txBody>
      </p:sp>
      <p:sp>
        <p:nvSpPr>
          <p:cNvPr id="11" name="CuadroTexto 10"/>
          <p:cNvSpPr txBox="1"/>
          <p:nvPr/>
        </p:nvSpPr>
        <p:spPr>
          <a:xfrm flipH="1">
            <a:off x="1342827" y="1690565"/>
            <a:ext cx="237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800" b="0" dirty="0" err="1" smtClean="0"/>
              <a:t>ChatGPT</a:t>
            </a:r>
            <a:r>
              <a:rPr lang="es-EC" sz="1800" b="0" dirty="0" smtClean="0"/>
              <a:t> Wikipedia</a:t>
            </a:r>
            <a:endParaRPr lang="en-US" sz="18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7" name="2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0DE48CE-3C0C-4446-B8C2-B57B730F2D5F}" type="slidenum">
              <a:rPr lang="es-EC" sz="1200" b="0">
                <a:solidFill>
                  <a:schemeClr val="bg1"/>
                </a:solidFill>
                <a:latin typeface="Arial Black" pitchFamily="34" charset="0"/>
              </a:rPr>
              <a:pPr eaLnBrk="1" hangingPunct="1"/>
              <a:t>208</a:t>
            </a:fld>
            <a:endParaRPr lang="es-EC" sz="1200" b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05828" name="3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>
                <a:solidFill>
                  <a:schemeClr val="bg1"/>
                </a:solidFill>
              </a:rPr>
              <a:t>Ing. Raúl Ortiz Gaona, PhD</a:t>
            </a:r>
            <a:endParaRPr lang="es-EC" sz="1200" b="0">
              <a:solidFill>
                <a:schemeClr val="bg1"/>
              </a:solidFill>
            </a:endParaRPr>
          </a:p>
        </p:txBody>
      </p:sp>
      <p:sp>
        <p:nvSpPr>
          <p:cNvPr id="205829" name="Text Box 6"/>
          <p:cNvSpPr txBox="1">
            <a:spLocks noChangeArrowheads="1"/>
          </p:cNvSpPr>
          <p:nvPr/>
        </p:nvSpPr>
        <p:spPr bwMode="auto">
          <a:xfrm>
            <a:off x="3124200" y="103188"/>
            <a:ext cx="62118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s-EC" sz="2800" b="0"/>
          </a:p>
        </p:txBody>
      </p:sp>
      <p:sp>
        <p:nvSpPr>
          <p:cNvPr id="205830" name="Text Box 7"/>
          <p:cNvSpPr txBox="1">
            <a:spLocks noChangeArrowheads="1"/>
          </p:cNvSpPr>
          <p:nvPr/>
        </p:nvSpPr>
        <p:spPr bwMode="auto">
          <a:xfrm>
            <a:off x="3267076" y="31750"/>
            <a:ext cx="59975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s-EC" b="0"/>
          </a:p>
        </p:txBody>
      </p:sp>
      <p:sp>
        <p:nvSpPr>
          <p:cNvPr id="2" name="Rectángulo 1"/>
          <p:cNvSpPr/>
          <p:nvPr/>
        </p:nvSpPr>
        <p:spPr>
          <a:xfrm>
            <a:off x="1559496" y="514964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C" sz="2000" b="0" dirty="0"/>
              <a:t>Zonas de la magnetosfera</a:t>
            </a:r>
          </a:p>
          <a:p>
            <a:r>
              <a:rPr lang="es-EC" sz="2000" b="0" dirty="0"/>
              <a:t>Concentración de protones y electrones</a:t>
            </a:r>
          </a:p>
          <a:p>
            <a:r>
              <a:rPr lang="es-EC" sz="2000" b="0" dirty="0"/>
              <a:t>2 Anillos </a:t>
            </a:r>
            <a:r>
              <a:rPr lang="es-EC" sz="2000" b="0" dirty="0" err="1" smtClean="0"/>
              <a:t>toroidales</a:t>
            </a:r>
            <a:endParaRPr lang="es-EC" sz="2000" b="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720" y="1291685"/>
            <a:ext cx="5010769" cy="3753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E909587-C192-4E6D-958E-36B7BD197CC1}" type="slidenum">
              <a:rPr lang="es-EC" sz="1200" b="0">
                <a:latin typeface="Arial Black" pitchFamily="34" charset="0"/>
              </a:rPr>
              <a:pPr eaLnBrk="1" hangingPunct="1"/>
              <a:t>209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207875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2078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3200" dirty="0" smtClean="0"/>
              <a:t>2.6.3 </a:t>
            </a:r>
            <a:r>
              <a:rPr lang="es-ES" sz="3200" dirty="0"/>
              <a:t>Satélites de órbita terrestre baja LEO</a:t>
            </a:r>
          </a:p>
        </p:txBody>
      </p:sp>
      <p:sp>
        <p:nvSpPr>
          <p:cNvPr id="2078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s-ES" dirty="0" smtClean="0"/>
              <a:t>Aplicación de LEO: telefonía satelital</a:t>
            </a:r>
          </a:p>
          <a:p>
            <a:pPr lvl="1" eaLnBrk="1" hangingPunct="1"/>
            <a:r>
              <a:rPr lang="es-ES" dirty="0" err="1" smtClean="0"/>
              <a:t>Iridium</a:t>
            </a:r>
            <a:r>
              <a:rPr lang="es-ES" dirty="0" smtClean="0"/>
              <a:t>:</a:t>
            </a:r>
          </a:p>
          <a:p>
            <a:pPr lvl="1" eaLnBrk="1" hangingPunct="1"/>
            <a:r>
              <a:rPr lang="es-ES" dirty="0" err="1" smtClean="0"/>
              <a:t>Globalstar</a:t>
            </a:r>
            <a:endParaRPr lang="es-E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1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D305C6B-F60F-4003-85E5-A4FD9D5DDCA3}" type="slidenum">
              <a:rPr lang="es-EC" sz="1200" b="0">
                <a:latin typeface="Arial Black" pitchFamily="34" charset="0"/>
              </a:rPr>
              <a:pPr eaLnBrk="1" hangingPunct="1"/>
              <a:t>21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21507" name="2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21508" name="3 CuadroTexto"/>
          <p:cNvSpPr txBox="1">
            <a:spLocks noChangeArrowheads="1"/>
          </p:cNvSpPr>
          <p:nvPr/>
        </p:nvSpPr>
        <p:spPr bwMode="auto">
          <a:xfrm>
            <a:off x="3527426" y="5837238"/>
            <a:ext cx="5160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000" b="0" dirty="0"/>
              <a:t>Hay varios esquemas de codificación digital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7" y="4221088"/>
            <a:ext cx="5654174" cy="13893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350" y="764704"/>
            <a:ext cx="6547114" cy="36254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DD82823-624A-4D4B-821D-2B1A91721809}" type="slidenum">
              <a:rPr lang="es-EC" sz="1200" b="0">
                <a:latin typeface="Arial Black" pitchFamily="34" charset="0"/>
              </a:rPr>
              <a:pPr eaLnBrk="1" hangingPunct="1"/>
              <a:t>210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208899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2089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3200" dirty="0" err="1" smtClean="0"/>
              <a:t>Iridium</a:t>
            </a:r>
            <a:endParaRPr lang="es-ES" dirty="0" smtClean="0"/>
          </a:p>
        </p:txBody>
      </p:sp>
      <p:sp>
        <p:nvSpPr>
          <p:cNvPr id="2089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844677"/>
            <a:ext cx="10972800" cy="4400548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" sz="2400" dirty="0"/>
              <a:t>Teléfonos por satélite</a:t>
            </a:r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" sz="2400" dirty="0"/>
              <a:t>Motorola solicitó a FCC permiso para lanzar </a:t>
            </a:r>
            <a:r>
              <a:rPr lang="es-ES" sz="2400" dirty="0">
                <a:solidFill>
                  <a:srgbClr val="0000FF"/>
                </a:solidFill>
              </a:rPr>
              <a:t>77</a:t>
            </a:r>
            <a:r>
              <a:rPr lang="es-ES" sz="2400" dirty="0"/>
              <a:t> satélites LEO</a:t>
            </a:r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" sz="2400" dirty="0" smtClean="0"/>
              <a:t>Iridio es el </a:t>
            </a:r>
            <a:r>
              <a:rPr lang="es-ES" sz="2400" dirty="0"/>
              <a:t>elemento 77 de la tabla </a:t>
            </a:r>
            <a:r>
              <a:rPr lang="es-ES" sz="2400" dirty="0" smtClean="0"/>
              <a:t>periódica</a:t>
            </a:r>
            <a:endParaRPr lang="es-ES" sz="2400" dirty="0"/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" sz="2400" dirty="0"/>
              <a:t>El servicio empezó en 1998</a:t>
            </a:r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" sz="2400" dirty="0"/>
              <a:t>La demanda comercial fue insignificante debido a la </a:t>
            </a:r>
            <a:r>
              <a:rPr lang="es-ES" sz="2400" dirty="0" smtClean="0"/>
              <a:t>telefonía celular</a:t>
            </a:r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" sz="2400" dirty="0"/>
              <a:t>El proyecto </a:t>
            </a:r>
            <a:r>
              <a:rPr lang="es-ES" sz="2400" dirty="0" err="1"/>
              <a:t>Iridium</a:t>
            </a:r>
            <a:r>
              <a:rPr lang="es-ES" sz="2400" dirty="0"/>
              <a:t>, de $ 5.000 millones quebró en menos de un año</a:t>
            </a:r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" sz="2400" dirty="0"/>
              <a:t>Fue uno de los fracasos corporativos más espectacular de la historia</a:t>
            </a:r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" sz="2400" dirty="0"/>
              <a:t>Luego alguien lo compró en $ 25 millones en una especie de venta de </a:t>
            </a:r>
            <a:r>
              <a:rPr lang="es-ES" sz="2400" dirty="0" smtClean="0"/>
              <a:t>garaje</a:t>
            </a:r>
            <a:endParaRPr lang="es-E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01" grpId="0" build="p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2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CC87BD0-BF78-4781-A496-950BE7C7115D}" type="slidenum">
              <a:rPr lang="es-EC" sz="1200" b="0">
                <a:latin typeface="Arial Black" pitchFamily="34" charset="0"/>
              </a:rPr>
              <a:pPr eaLnBrk="1" hangingPunct="1"/>
              <a:t>211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209923" name="3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209924" name="Picture 4" descr="iri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674688"/>
            <a:ext cx="8713788" cy="549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1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ACD6CD5-6FF3-4AD6-A377-4009A216E36F}" type="slidenum">
              <a:rPr lang="es-EC" sz="1200" b="0">
                <a:latin typeface="Arial Black" pitchFamily="34" charset="0"/>
              </a:rPr>
              <a:pPr eaLnBrk="1" hangingPunct="1"/>
              <a:t>212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210947" name="2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2109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125538"/>
            <a:ext cx="7488238" cy="445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92B3C21-6F8E-44E5-8C84-B2EDE18C99E9}" type="slidenum">
              <a:rPr lang="es-EC" sz="1200" b="0">
                <a:latin typeface="Arial Black" pitchFamily="34" charset="0"/>
              </a:rPr>
              <a:pPr eaLnBrk="1" hangingPunct="1"/>
              <a:t>213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212995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2129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C" smtClean="0"/>
          </a:p>
        </p:txBody>
      </p:sp>
      <p:sp>
        <p:nvSpPr>
          <p:cNvPr id="21299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spcAft>
                <a:spcPct val="30000"/>
              </a:spcAft>
            </a:pPr>
            <a:r>
              <a:rPr lang="es-ES" sz="2800"/>
              <a:t>Clientes de Iridium: </a:t>
            </a:r>
          </a:p>
          <a:p>
            <a:pPr lvl="1" algn="just" eaLnBrk="1" hangingPunct="1">
              <a:spcAft>
                <a:spcPct val="30000"/>
              </a:spcAft>
            </a:pPr>
            <a:r>
              <a:rPr lang="es-ES" sz="2400"/>
              <a:t>industria marítima</a:t>
            </a:r>
          </a:p>
          <a:p>
            <a:pPr lvl="1" algn="just" eaLnBrk="1" hangingPunct="1">
              <a:spcAft>
                <a:spcPct val="30000"/>
              </a:spcAft>
            </a:pPr>
            <a:r>
              <a:rPr lang="es-ES" sz="2400"/>
              <a:t>aviación</a:t>
            </a:r>
          </a:p>
          <a:p>
            <a:pPr lvl="1" algn="just" eaLnBrk="1" hangingPunct="1">
              <a:spcAft>
                <a:spcPct val="30000"/>
              </a:spcAft>
            </a:pPr>
            <a:r>
              <a:rPr lang="es-ES" sz="2400"/>
              <a:t>exploración petrolera</a:t>
            </a:r>
          </a:p>
          <a:p>
            <a:pPr lvl="1" algn="just" eaLnBrk="1" hangingPunct="1">
              <a:spcAft>
                <a:spcPct val="30000"/>
              </a:spcAft>
            </a:pPr>
            <a:r>
              <a:rPr lang="es-ES" sz="2400"/>
              <a:t>reporteros de guerra</a:t>
            </a:r>
          </a:p>
          <a:p>
            <a:pPr lvl="1" algn="just" eaLnBrk="1" hangingPunct="1">
              <a:spcAft>
                <a:spcPct val="30000"/>
              </a:spcAft>
            </a:pPr>
            <a:r>
              <a:rPr lang="es-ES" sz="2400"/>
              <a:t>personas que viajan por desiertos, montañas, selvas</a:t>
            </a:r>
          </a:p>
          <a:p>
            <a:pPr lvl="1" algn="just" eaLnBrk="1" hangingPunct="1">
              <a:spcAft>
                <a:spcPct val="30000"/>
              </a:spcAft>
            </a:pPr>
            <a:r>
              <a:rPr lang="es-EC" sz="2400"/>
              <a:t>países del tercer mundo</a:t>
            </a:r>
            <a:endParaRPr lang="es-E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B88A32C-05D8-485C-BF17-2B9FB8B3E8DC}" type="slidenum">
              <a:rPr lang="es-EC" sz="1200" b="0">
                <a:latin typeface="Arial Black" pitchFamily="34" charset="0"/>
              </a:rPr>
              <a:pPr eaLnBrk="1" hangingPunct="1"/>
              <a:t>214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214019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2140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C" smtClean="0"/>
          </a:p>
        </p:txBody>
      </p:sp>
      <p:sp>
        <p:nvSpPr>
          <p:cNvPr id="2140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1"/>
            <a:ext cx="10972800" cy="4327525"/>
          </a:xfrm>
        </p:spPr>
        <p:txBody>
          <a:bodyPr/>
          <a:lstStyle/>
          <a:p>
            <a:pPr eaLnBrk="1" hangingPunct="1">
              <a:spcAft>
                <a:spcPct val="30000"/>
              </a:spcAft>
            </a:pPr>
            <a:r>
              <a:rPr lang="es-ES" sz="2400" dirty="0"/>
              <a:t>750 Km de altura</a:t>
            </a:r>
          </a:p>
          <a:p>
            <a:pPr eaLnBrk="1" hangingPunct="1">
              <a:spcAft>
                <a:spcPct val="30000"/>
              </a:spcAft>
            </a:pPr>
            <a:r>
              <a:rPr lang="es-ES" sz="2400" dirty="0"/>
              <a:t>Recorren órbitas </a:t>
            </a:r>
            <a:r>
              <a:rPr lang="es-ES" sz="2400" dirty="0">
                <a:solidFill>
                  <a:srgbClr val="0000FF"/>
                </a:solidFill>
              </a:rPr>
              <a:t>polares</a:t>
            </a:r>
            <a:r>
              <a:rPr lang="es-ES" sz="2400" dirty="0"/>
              <a:t> circulares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S" sz="2400" dirty="0"/>
              <a:t>Toda la Tierra se cubre con seis collares</a:t>
            </a:r>
          </a:p>
          <a:p>
            <a:pPr eaLnBrk="1" hangingPunct="1">
              <a:spcAft>
                <a:spcPct val="30000"/>
              </a:spcAft>
            </a:pPr>
            <a:r>
              <a:rPr lang="es-ES" sz="2400" dirty="0"/>
              <a:t>Se basa en 48 satélites LEO</a:t>
            </a:r>
          </a:p>
          <a:p>
            <a:pPr eaLnBrk="1" hangingPunct="1">
              <a:spcAft>
                <a:spcPct val="30000"/>
              </a:spcAft>
            </a:pPr>
            <a:r>
              <a:rPr lang="es-ES" sz="2400" dirty="0" smtClean="0"/>
              <a:t>Es </a:t>
            </a:r>
            <a:r>
              <a:rPr lang="es-ES" sz="2400" dirty="0"/>
              <a:t>una alternativa a </a:t>
            </a:r>
            <a:r>
              <a:rPr lang="es-ES" sz="2400" dirty="0" err="1"/>
              <a:t>Iridium</a:t>
            </a:r>
            <a:endParaRPr lang="es-ES" sz="2400" dirty="0"/>
          </a:p>
          <a:p>
            <a:pPr algn="just" eaLnBrk="1" hangingPunct="1">
              <a:spcAft>
                <a:spcPct val="30000"/>
              </a:spcAft>
            </a:pPr>
            <a:r>
              <a:rPr lang="es-ES_tradnl" sz="2400" dirty="0" smtClean="0"/>
              <a:t>Hay </a:t>
            </a:r>
            <a:r>
              <a:rPr lang="es-ES_tradnl" sz="2400" dirty="0"/>
              <a:t>representantes comerciales de </a:t>
            </a:r>
            <a:r>
              <a:rPr lang="es-ES_tradnl" sz="2400" dirty="0" err="1"/>
              <a:t>Iridium</a:t>
            </a:r>
            <a:r>
              <a:rPr lang="es-ES_tradnl" sz="2400" dirty="0"/>
              <a:t> </a:t>
            </a:r>
            <a:r>
              <a:rPr lang="es-ES_tradnl" sz="2400" dirty="0" smtClean="0"/>
              <a:t>en </a:t>
            </a:r>
            <a:r>
              <a:rPr lang="es-ES_tradnl" sz="2400" dirty="0"/>
              <a:t>Quito, Guayaquil y </a:t>
            </a:r>
            <a:r>
              <a:rPr lang="es-ES_tradnl" sz="2400" dirty="0" smtClean="0"/>
              <a:t>Manta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S_tradnl" sz="2400" dirty="0" err="1" smtClean="0">
                <a:solidFill>
                  <a:srgbClr val="0000FF"/>
                </a:solidFill>
              </a:rPr>
              <a:t>Globalstar</a:t>
            </a:r>
            <a:endParaRPr lang="es-ES_tradnl" sz="2400" dirty="0" smtClean="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18C75AF-7F5C-443E-8535-B8CC6EAD22C3}" type="slidenum">
              <a:rPr lang="es-EC" sz="1200" b="0">
                <a:latin typeface="Arial Black" pitchFamily="34" charset="0"/>
              </a:rPr>
              <a:pPr eaLnBrk="1" hangingPunct="1"/>
              <a:t>215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216067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2160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3200" dirty="0" smtClean="0"/>
              <a:t>2.6.4 Sistema telefónico, fibra óptica y satélites</a:t>
            </a:r>
            <a:endParaRPr lang="es-ES" sz="3200" dirty="0"/>
          </a:p>
        </p:txBody>
      </p:sp>
      <p:sp>
        <p:nvSpPr>
          <p:cNvPr id="2160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9138"/>
            <a:ext cx="10972800" cy="4392612"/>
          </a:xfrm>
        </p:spPr>
        <p:txBody>
          <a:bodyPr/>
          <a:lstStyle/>
          <a:p>
            <a:pPr algn="just" eaLnBrk="1" hangingPunct="1">
              <a:lnSpc>
                <a:spcPct val="110000"/>
              </a:lnSpc>
            </a:pPr>
            <a:r>
              <a:rPr lang="es-ES" sz="2400" dirty="0"/>
              <a:t>El sistema telefónico evolucionó poco en los primeros 100 años (1876 - )</a:t>
            </a:r>
          </a:p>
          <a:p>
            <a:pPr algn="just" eaLnBrk="1" hangingPunct="1">
              <a:lnSpc>
                <a:spcPct val="110000"/>
              </a:lnSpc>
            </a:pPr>
            <a:r>
              <a:rPr lang="es-ES" sz="2400" dirty="0"/>
              <a:t>Razones:</a:t>
            </a:r>
          </a:p>
          <a:p>
            <a:pPr lvl="1" algn="just" eaLnBrk="1" hangingPunct="1">
              <a:lnSpc>
                <a:spcPct val="110000"/>
              </a:lnSpc>
            </a:pPr>
            <a:r>
              <a:rPr lang="es-ES" sz="2000" dirty="0"/>
              <a:t>No había competencia</a:t>
            </a:r>
          </a:p>
          <a:p>
            <a:pPr lvl="1" algn="just" eaLnBrk="1" hangingPunct="1">
              <a:lnSpc>
                <a:spcPct val="110000"/>
              </a:lnSpc>
            </a:pPr>
            <a:r>
              <a:rPr lang="es-ES" sz="2000" dirty="0"/>
              <a:t>Regulaciones que </a:t>
            </a:r>
            <a:r>
              <a:rPr lang="es-ES" sz="2000" dirty="0">
                <a:solidFill>
                  <a:srgbClr val="FF0066"/>
                </a:solidFill>
              </a:rPr>
              <a:t>garantizaban</a:t>
            </a:r>
            <a:r>
              <a:rPr lang="es-ES" sz="2000" dirty="0"/>
              <a:t> </a:t>
            </a:r>
            <a:r>
              <a:rPr lang="es-ES" sz="2000" dirty="0" smtClean="0"/>
              <a:t>las utilidades </a:t>
            </a:r>
            <a:r>
              <a:rPr lang="es-ES" sz="2000" dirty="0"/>
              <a:t>sobre las inversiones</a:t>
            </a:r>
          </a:p>
          <a:p>
            <a:pPr algn="just" eaLnBrk="1" hangingPunct="1">
              <a:lnSpc>
                <a:spcPct val="110000"/>
              </a:lnSpc>
            </a:pPr>
            <a:r>
              <a:rPr lang="es-ES" sz="2400" dirty="0"/>
              <a:t>En 1984 con la entrada de la competencia en U.S. y Europa, las telefónicas comenzaron a </a:t>
            </a:r>
            <a:r>
              <a:rPr lang="es-ES" sz="2400" dirty="0" smtClean="0"/>
              <a:t>mejorar el servicio de Internet</a:t>
            </a:r>
          </a:p>
          <a:p>
            <a:pPr algn="just" eaLnBrk="1" hangingPunct="1">
              <a:lnSpc>
                <a:spcPct val="110000"/>
              </a:lnSpc>
            </a:pPr>
            <a:r>
              <a:rPr lang="es-ES" sz="2400" dirty="0" smtClean="0"/>
              <a:t>En 1987 introdujeron </a:t>
            </a:r>
            <a:r>
              <a:rPr lang="es-ES" sz="2400" dirty="0"/>
              <a:t>el servicio de banda ancha ADSL </a:t>
            </a:r>
            <a:r>
              <a:rPr lang="es-ES" sz="2400" dirty="0" err="1" smtClean="0"/>
              <a:t>Asymetric</a:t>
            </a:r>
            <a:r>
              <a:rPr lang="es-ES" sz="2400" dirty="0" smtClean="0"/>
              <a:t> </a:t>
            </a:r>
            <a:r>
              <a:rPr lang="es-ES" sz="2400" dirty="0"/>
              <a:t>Digital </a:t>
            </a:r>
            <a:r>
              <a:rPr lang="es-ES" sz="2400" dirty="0" err="1"/>
              <a:t>Suscriber</a:t>
            </a:r>
            <a:r>
              <a:rPr lang="es-ES" sz="2400" dirty="0"/>
              <a:t> </a:t>
            </a:r>
            <a:r>
              <a:rPr lang="es-ES" sz="2400" dirty="0" smtClean="0"/>
              <a:t>Line</a:t>
            </a:r>
            <a:endParaRPr lang="es-ES" sz="2400" dirty="0"/>
          </a:p>
          <a:p>
            <a:pPr algn="just" eaLnBrk="1" hangingPunct="1">
              <a:lnSpc>
                <a:spcPct val="110000"/>
              </a:lnSpc>
            </a:pPr>
            <a:r>
              <a:rPr lang="es-ES" sz="2400" dirty="0" smtClean="0"/>
              <a:t>Para ello aplicaron la técnica de </a:t>
            </a:r>
            <a:r>
              <a:rPr lang="es-ES" sz="2400" dirty="0" err="1" smtClean="0"/>
              <a:t>Frequency</a:t>
            </a:r>
            <a:r>
              <a:rPr lang="es-ES" sz="2400" dirty="0" smtClean="0"/>
              <a:t> </a:t>
            </a:r>
            <a:r>
              <a:rPr lang="es-ES" sz="2400" dirty="0" err="1"/>
              <a:t>Division</a:t>
            </a:r>
            <a:r>
              <a:rPr lang="es-ES" sz="2400" dirty="0"/>
              <a:t> </a:t>
            </a:r>
            <a:r>
              <a:rPr lang="es-ES" sz="2400" dirty="0" err="1"/>
              <a:t>Multiplexing</a:t>
            </a:r>
            <a:endParaRPr lang="es-ES" sz="2400" dirty="0"/>
          </a:p>
          <a:p>
            <a:pPr algn="just" eaLnBrk="1" hangingPunct="1">
              <a:lnSpc>
                <a:spcPct val="110000"/>
              </a:lnSpc>
            </a:pPr>
            <a:r>
              <a:rPr lang="es-ES" sz="2400" dirty="0" smtClean="0"/>
              <a:t>Posteriormente reemplazaron </a:t>
            </a:r>
            <a:r>
              <a:rPr lang="es-ES" sz="2400" dirty="0"/>
              <a:t>sus viejas redes </a:t>
            </a:r>
            <a:r>
              <a:rPr lang="es-ES" sz="2400" dirty="0" smtClean="0"/>
              <a:t>cobre con </a:t>
            </a:r>
            <a:r>
              <a:rPr lang="es-ES" sz="2400" dirty="0"/>
              <a:t>fibra </a:t>
            </a:r>
            <a:r>
              <a:rPr lang="es-ES" sz="2400" dirty="0" smtClean="0"/>
              <a:t>óptica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C3B2757-8F3F-4E03-AD70-8C03AA2A91EE}" type="slidenum">
              <a:rPr lang="es-EC" sz="1200" b="0">
                <a:latin typeface="Arial Black" pitchFamily="34" charset="0"/>
              </a:rPr>
              <a:pPr eaLnBrk="1" hangingPunct="1"/>
              <a:t>216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217091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2170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28775"/>
            <a:ext cx="10972800" cy="4616450"/>
          </a:xfrm>
        </p:spPr>
        <p:txBody>
          <a:bodyPr/>
          <a:lstStyle/>
          <a:p>
            <a:pPr algn="just" eaLnBrk="1" hangingPunct="1">
              <a:spcAft>
                <a:spcPct val="30000"/>
              </a:spcAft>
            </a:pPr>
            <a:r>
              <a:rPr lang="es-ES" sz="2400" dirty="0" smtClean="0"/>
              <a:t>ADSL</a:t>
            </a:r>
            <a:endParaRPr lang="es-ES" sz="2400" dirty="0"/>
          </a:p>
        </p:txBody>
      </p:sp>
      <p:pic>
        <p:nvPicPr>
          <p:cNvPr id="21709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8" r="52963" b="54095"/>
          <a:stretch>
            <a:fillRect/>
          </a:stretch>
        </p:blipFill>
        <p:spPr bwMode="auto">
          <a:xfrm>
            <a:off x="2639616" y="2564904"/>
            <a:ext cx="6303205" cy="3204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4F7E867-8102-4C26-B6AE-CD8F00E054BD}" type="slidenum">
              <a:rPr lang="es-EC" sz="1200" b="0">
                <a:latin typeface="Arial Black" pitchFamily="34" charset="0"/>
              </a:rPr>
              <a:pPr eaLnBrk="1" hangingPunct="1"/>
              <a:t>217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218115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218116" name="Text Box 7"/>
          <p:cNvSpPr txBox="1">
            <a:spLocks noChangeArrowheads="1"/>
          </p:cNvSpPr>
          <p:nvPr/>
        </p:nvSpPr>
        <p:spPr bwMode="auto">
          <a:xfrm>
            <a:off x="5368926" y="5967413"/>
            <a:ext cx="1014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_tradnl" sz="2400"/>
              <a:t>ADSL</a:t>
            </a:r>
            <a:endParaRPr lang="es-ES" sz="2400"/>
          </a:p>
        </p:txBody>
      </p:sp>
      <p:pic>
        <p:nvPicPr>
          <p:cNvPr id="21811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4" y="1268414"/>
            <a:ext cx="8008937" cy="358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87E671A-47B8-4573-806B-42158B1F6B1F}" type="slidenum">
              <a:rPr lang="es-EC" sz="1200" b="0">
                <a:latin typeface="Arial Black" pitchFamily="34" charset="0"/>
              </a:rPr>
              <a:pPr eaLnBrk="1" hangingPunct="1"/>
              <a:t>218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219139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2191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C" smtClean="0"/>
          </a:p>
        </p:txBody>
      </p:sp>
      <p:sp>
        <p:nvSpPr>
          <p:cNvPr id="2191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10972800" cy="4400550"/>
          </a:xfrm>
        </p:spPr>
        <p:txBody>
          <a:bodyPr/>
          <a:lstStyle/>
          <a:p>
            <a:pPr algn="just" eaLnBrk="1" hangingPunct="1">
              <a:spcAft>
                <a:spcPct val="30000"/>
              </a:spcAft>
            </a:pPr>
            <a:r>
              <a:rPr lang="es-ES" sz="2400" dirty="0"/>
              <a:t>Ahora con </a:t>
            </a:r>
            <a:r>
              <a:rPr lang="es-ES" sz="2400" dirty="0" smtClean="0"/>
              <a:t>fibra óptica </a:t>
            </a:r>
            <a:r>
              <a:rPr lang="es-ES" sz="2400" dirty="0"/>
              <a:t>se ofrece banda ancha a usuarios finales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S" sz="2400" dirty="0"/>
              <a:t>Si no hay red de acceso con ADSL o FO, un usuario instala una VSAT en el techo de la casa y se conecta a Internet a través del satélite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C" sz="2400" dirty="0" smtClean="0"/>
              <a:t>El país asiático Indonesia </a:t>
            </a:r>
            <a:r>
              <a:rPr lang="es-EC" sz="2400" dirty="0"/>
              <a:t>tiene su propio satélite para el tráfico telefónico interno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C" sz="2400" dirty="0"/>
              <a:t>El lanzamiento de un satélite resultó más económico que el enlace de miles de cables bajo al mar entre las 13.667 islas que conforman el archipiélago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C" sz="2400" dirty="0"/>
              <a:t>El satélite permite despliegue </a:t>
            </a:r>
            <a:r>
              <a:rPr lang="es-EC" sz="2400" dirty="0" smtClean="0"/>
              <a:t>rápido del servicio</a:t>
            </a:r>
            <a:endParaRPr lang="es-EC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BB491D2-1A53-4C52-A585-B2C1C3FC3A55}" type="slidenum">
              <a:rPr lang="es-EC" sz="1200" b="0">
                <a:latin typeface="Arial Black" pitchFamily="34" charset="0"/>
              </a:rPr>
              <a:pPr eaLnBrk="1" hangingPunct="1"/>
              <a:t>219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221187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22118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C" smtClean="0"/>
              <a:t>Indonesia</a:t>
            </a:r>
          </a:p>
        </p:txBody>
      </p:sp>
      <p:pic>
        <p:nvPicPr>
          <p:cNvPr id="221189" name="Picture 5" descr="mapa-indones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263" y="1989139"/>
            <a:ext cx="8426450" cy="43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3 Título"/>
          <p:cNvSpPr>
            <a:spLocks noGrp="1"/>
          </p:cNvSpPr>
          <p:nvPr>
            <p:ph type="title"/>
          </p:nvPr>
        </p:nvSpPr>
        <p:spPr>
          <a:xfrm>
            <a:off x="609600" y="97160"/>
            <a:ext cx="10972800" cy="1371600"/>
          </a:xfrm>
        </p:spPr>
        <p:txBody>
          <a:bodyPr/>
          <a:lstStyle/>
          <a:p>
            <a:r>
              <a:rPr lang="es-ES" sz="3200"/>
              <a:t>Transmisión</a:t>
            </a:r>
          </a:p>
        </p:txBody>
      </p:sp>
      <p:sp>
        <p:nvSpPr>
          <p:cNvPr id="22531" name="1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5F37CBE-A29C-4842-BA8A-AF3A7DD6249E}" type="slidenum">
              <a:rPr lang="es-EC" sz="1200" b="0">
                <a:latin typeface="Arial Black" pitchFamily="34" charset="0"/>
              </a:rPr>
              <a:pPr eaLnBrk="1" hangingPunct="1"/>
              <a:t>22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22532" name="2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22551" name="7 CuadroTexto"/>
          <p:cNvSpPr txBox="1">
            <a:spLocks noChangeArrowheads="1"/>
          </p:cNvSpPr>
          <p:nvPr/>
        </p:nvSpPr>
        <p:spPr bwMode="auto">
          <a:xfrm>
            <a:off x="2228850" y="5785519"/>
            <a:ext cx="79346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es-ES" sz="2400" b="0" dirty="0" smtClean="0"/>
              <a:t>FO y el espacio abierto solo </a:t>
            </a:r>
            <a:r>
              <a:rPr lang="es-ES" sz="2400" b="0" dirty="0"/>
              <a:t>admiten </a:t>
            </a:r>
            <a:r>
              <a:rPr lang="es-ES" sz="2400" b="0" dirty="0" smtClean="0"/>
              <a:t>señales analógicas</a:t>
            </a:r>
            <a:endParaRPr lang="es-ES" sz="2400" b="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1138833"/>
            <a:ext cx="7734300" cy="5619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1700808"/>
            <a:ext cx="4133850" cy="17621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700" y="1710333"/>
            <a:ext cx="3571875" cy="17526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9941" y="3467075"/>
            <a:ext cx="7610475" cy="176212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243635" y="5275547"/>
            <a:ext cx="76909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s-ES" sz="2400" b="0" dirty="0">
                <a:solidFill>
                  <a:srgbClr val="000000"/>
                </a:solidFill>
              </a:rPr>
              <a:t>El propósito de la transmisión digital es limpiar el ruido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51" grpId="0"/>
      <p:bldP spid="5" grpId="0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13ACBEB-89FC-43E3-8CF6-5176C9E8ED0B}" type="slidenum">
              <a:rPr lang="es-EC" sz="1200" b="0">
                <a:latin typeface="Arial Black" pitchFamily="34" charset="0"/>
              </a:rPr>
              <a:pPr eaLnBrk="1" hangingPunct="1"/>
              <a:t>220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222211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2222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C" smtClean="0"/>
          </a:p>
        </p:txBody>
      </p:sp>
      <p:sp>
        <p:nvSpPr>
          <p:cNvPr id="22221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r>
              <a:rPr lang="es-EC" sz="2400" dirty="0"/>
              <a:t>No hay una tecnología de comunicaciones que sea óptima para todas las circunstancias</a:t>
            </a:r>
          </a:p>
          <a:p>
            <a:pPr algn="just" eaLnBrk="1" hangingPunct="1"/>
            <a:r>
              <a:rPr lang="es-EC" sz="2400" dirty="0"/>
              <a:t>Unas veces </a:t>
            </a:r>
            <a:r>
              <a:rPr lang="es-EC" sz="2400" dirty="0" smtClean="0"/>
              <a:t>es </a:t>
            </a:r>
            <a:r>
              <a:rPr lang="es-EC" sz="2400" dirty="0"/>
              <a:t>más adecuado par trenzado con ADSL, otras veces </a:t>
            </a:r>
            <a:r>
              <a:rPr lang="es-EC" sz="2400" dirty="0" smtClean="0"/>
              <a:t>es </a:t>
            </a:r>
            <a:r>
              <a:rPr lang="es-EC" sz="2400" dirty="0"/>
              <a:t>mejor la FO, y en otras la única opción será el </a:t>
            </a:r>
            <a:r>
              <a:rPr lang="es-EC" sz="2400" dirty="0" smtClean="0"/>
              <a:t>satélite</a:t>
            </a:r>
            <a:endParaRPr lang="es-E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8DBA0CC-5B71-4EF3-9840-01B283CE97FB}" type="slidenum">
              <a:rPr lang="es-EC" sz="1200" b="0">
                <a:latin typeface="Arial Black" pitchFamily="34" charset="0"/>
              </a:rPr>
              <a:pPr eaLnBrk="1" hangingPunct="1"/>
              <a:t>23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23555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23556" name="5 Abrir llave"/>
          <p:cNvSpPr>
            <a:spLocks/>
          </p:cNvSpPr>
          <p:nvPr/>
        </p:nvSpPr>
        <p:spPr bwMode="auto">
          <a:xfrm>
            <a:off x="4008439" y="4149726"/>
            <a:ext cx="3527425" cy="358775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s-ES"/>
          </a:p>
        </p:txBody>
      </p:sp>
      <p:pic>
        <p:nvPicPr>
          <p:cNvPr id="2355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3"/>
          <a:stretch>
            <a:fillRect/>
          </a:stretch>
        </p:blipFill>
        <p:spPr bwMode="auto">
          <a:xfrm>
            <a:off x="1558925" y="2349500"/>
            <a:ext cx="8999538" cy="162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8" name="6 CuadroTexto"/>
          <p:cNvSpPr txBox="1">
            <a:spLocks noChangeArrowheads="1"/>
          </p:cNvSpPr>
          <p:nvPr/>
        </p:nvSpPr>
        <p:spPr bwMode="auto">
          <a:xfrm>
            <a:off x="4008438" y="684213"/>
            <a:ext cx="3917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3200"/>
              <a:t>Transmisión digital</a:t>
            </a:r>
          </a:p>
        </p:txBody>
      </p:sp>
      <p:pic>
        <p:nvPicPr>
          <p:cNvPr id="2355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039" y="5164138"/>
            <a:ext cx="5241925" cy="1217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60" name="7 CuadroTexto"/>
          <p:cNvSpPr txBox="1">
            <a:spLocks noChangeArrowheads="1"/>
          </p:cNvSpPr>
          <p:nvPr/>
        </p:nvSpPr>
        <p:spPr bwMode="auto">
          <a:xfrm>
            <a:off x="4943476" y="1628776"/>
            <a:ext cx="2379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400" b="0" dirty="0"/>
              <a:t>Señal analógica</a:t>
            </a:r>
          </a:p>
        </p:txBody>
      </p:sp>
      <p:sp>
        <p:nvSpPr>
          <p:cNvPr id="23561" name="8 CuadroTexto"/>
          <p:cNvSpPr txBox="1">
            <a:spLocks noChangeArrowheads="1"/>
          </p:cNvSpPr>
          <p:nvPr/>
        </p:nvSpPr>
        <p:spPr bwMode="auto">
          <a:xfrm>
            <a:off x="5095876" y="4508501"/>
            <a:ext cx="1863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400" b="0" dirty="0"/>
              <a:t>Señal digital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0" grpId="0"/>
      <p:bldP spid="2356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7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3200" dirty="0" smtClean="0"/>
              <a:t>2.2 Codificación o señalización de datos</a:t>
            </a:r>
            <a:endParaRPr lang="es-ES" sz="2400" dirty="0"/>
          </a:p>
        </p:txBody>
      </p:sp>
      <p:sp>
        <p:nvSpPr>
          <p:cNvPr id="24579" name="8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sz="1800" dirty="0">
                <a:solidFill>
                  <a:srgbClr val="000000"/>
                </a:solidFill>
                <a:ea typeface="+mj-ea"/>
                <a:cs typeface="+mj-cs"/>
              </a:rPr>
              <a:t>Libro: Comunicaciones y redes de computadores</a:t>
            </a:r>
            <a:br>
              <a:rPr lang="es-ES" sz="1800" dirty="0">
                <a:solidFill>
                  <a:srgbClr val="000000"/>
                </a:solidFill>
                <a:ea typeface="+mj-ea"/>
                <a:cs typeface="+mj-cs"/>
              </a:rPr>
            </a:br>
            <a:r>
              <a:rPr lang="es-ES" sz="1800" dirty="0">
                <a:solidFill>
                  <a:srgbClr val="000000"/>
                </a:solidFill>
                <a:ea typeface="+mj-ea"/>
                <a:cs typeface="+mj-cs"/>
              </a:rPr>
              <a:t>Autor: William </a:t>
            </a:r>
            <a:r>
              <a:rPr lang="es-ES" sz="1800" dirty="0" err="1">
                <a:solidFill>
                  <a:srgbClr val="000000"/>
                </a:solidFill>
                <a:ea typeface="+mj-ea"/>
                <a:cs typeface="+mj-cs"/>
              </a:rPr>
              <a:t>Stallings</a:t>
            </a:r>
            <a:r>
              <a:rPr lang="es-ES" sz="1800" dirty="0">
                <a:solidFill>
                  <a:srgbClr val="000000"/>
                </a:solidFill>
                <a:ea typeface="+mj-ea"/>
                <a:cs typeface="+mj-cs"/>
              </a:rPr>
              <a:t/>
            </a:r>
            <a:br>
              <a:rPr lang="es-ES" sz="1800" dirty="0">
                <a:solidFill>
                  <a:srgbClr val="000000"/>
                </a:solidFill>
                <a:ea typeface="+mj-ea"/>
                <a:cs typeface="+mj-cs"/>
              </a:rPr>
            </a:br>
            <a:r>
              <a:rPr lang="es-ES" sz="1800" dirty="0">
                <a:solidFill>
                  <a:srgbClr val="000000"/>
                </a:solidFill>
                <a:ea typeface="+mj-ea"/>
                <a:cs typeface="+mj-cs"/>
              </a:rPr>
              <a:t>Capítulo 3. Transmisión de datos</a:t>
            </a:r>
            <a:endParaRPr lang="es-E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800" dirty="0" smtClean="0"/>
              <a:t>Datos digitales, señales digitales</a:t>
            </a:r>
          </a:p>
          <a:p>
            <a:r>
              <a:rPr lang="es-ES" sz="2800" dirty="0" smtClean="0"/>
              <a:t>Datos digitales, señales analógicas</a:t>
            </a:r>
          </a:p>
          <a:p>
            <a:r>
              <a:rPr lang="es-ES" sz="2800" dirty="0" smtClean="0"/>
              <a:t>Datos analógicos, señales digitales</a:t>
            </a:r>
          </a:p>
          <a:p>
            <a:r>
              <a:rPr lang="es-ES" sz="2800" dirty="0" smtClean="0"/>
              <a:t>Datos analógicos, señales analógicas</a:t>
            </a:r>
            <a:endParaRPr lang="es-EC" sz="2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321AFB-CF0B-4EB8-98DF-09C231527B81}" type="slidenum">
              <a:rPr lang="es-EC" smtClean="0"/>
              <a:pPr>
                <a:defRPr/>
              </a:pPr>
              <a:t>25</a:t>
            </a:fld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7911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5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 smtClean="0"/>
              <a:t>2.2.1 </a:t>
            </a:r>
            <a:r>
              <a:rPr lang="es-ES" sz="3200" dirty="0"/>
              <a:t>Datos digitales, señales digitales</a:t>
            </a:r>
          </a:p>
        </p:txBody>
      </p:sp>
      <p:sp>
        <p:nvSpPr>
          <p:cNvPr id="26627" name="6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Aft>
                <a:spcPts val="600"/>
              </a:spcAft>
            </a:pPr>
            <a:r>
              <a:rPr lang="es-ES" sz="2400" dirty="0"/>
              <a:t>Los datos digitales se representan con el sistema binario</a:t>
            </a:r>
          </a:p>
          <a:p>
            <a:pPr algn="just">
              <a:spcAft>
                <a:spcPts val="600"/>
              </a:spcAft>
            </a:pPr>
            <a:r>
              <a:rPr lang="es-ES" sz="2400" dirty="0" smtClean="0"/>
              <a:t>Esquema </a:t>
            </a:r>
            <a:r>
              <a:rPr lang="es-ES" sz="2400" dirty="0"/>
              <a:t>de </a:t>
            </a:r>
            <a:r>
              <a:rPr lang="es-ES" sz="2400" dirty="0" smtClean="0"/>
              <a:t>señalización, codificación o modulación </a:t>
            </a:r>
            <a:r>
              <a:rPr lang="es-ES" sz="2400" dirty="0"/>
              <a:t>de datos: </a:t>
            </a:r>
            <a:r>
              <a:rPr lang="es-ES" sz="2400" dirty="0" smtClean="0"/>
              <a:t>es la relación </a:t>
            </a:r>
            <a:r>
              <a:rPr lang="es-ES" sz="2400" dirty="0"/>
              <a:t>entre los bits de datos y los elementos de señal</a:t>
            </a:r>
          </a:p>
          <a:p>
            <a:pPr algn="just">
              <a:spcAft>
                <a:spcPts val="600"/>
              </a:spcAft>
            </a:pPr>
            <a:r>
              <a:rPr lang="es-ES" sz="2400" dirty="0"/>
              <a:t>En el esquema más sencillo, cada bit de datos se corresponde con un elemento de señal o pulso</a:t>
            </a:r>
          </a:p>
          <a:p>
            <a:pPr algn="just">
              <a:spcAft>
                <a:spcPts val="600"/>
              </a:spcAft>
            </a:pPr>
            <a:r>
              <a:rPr lang="es-ES" sz="2400" dirty="0"/>
              <a:t>Un 0 binario se representa mediante un nivel de voltaje </a:t>
            </a:r>
          </a:p>
          <a:p>
            <a:pPr algn="just">
              <a:spcAft>
                <a:spcPts val="600"/>
              </a:spcAft>
            </a:pPr>
            <a:r>
              <a:rPr lang="es-ES" sz="2400" dirty="0"/>
              <a:t>Un 1 binario se representa con otro nivel de voltaje</a:t>
            </a:r>
          </a:p>
        </p:txBody>
      </p:sp>
      <p:sp>
        <p:nvSpPr>
          <p:cNvPr id="26628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D5E8E2-F4A6-4724-8187-A4E7DDCA7C53}" type="slidenum">
              <a:rPr lang="es-EC" sz="1200" b="0">
                <a:latin typeface="Arial Black" pitchFamily="34" charset="0"/>
              </a:rPr>
              <a:pPr eaLnBrk="1" hangingPunct="1"/>
              <a:t>26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26629" name="4 Marcador de fecha"/>
          <p:cNvSpPr>
            <a:spLocks noGrp="1"/>
          </p:cNvSpPr>
          <p:nvPr>
            <p:ph type="dt" sz="half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smtClean="0"/>
          </a:p>
        </p:txBody>
      </p:sp>
      <p:sp>
        <p:nvSpPr>
          <p:cNvPr id="27651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Aft>
                <a:spcPts val="600"/>
              </a:spcAft>
              <a:buClr>
                <a:srgbClr val="00007D"/>
              </a:buClr>
            </a:pPr>
            <a:r>
              <a:rPr lang="es-ES" sz="2400" dirty="0">
                <a:solidFill>
                  <a:srgbClr val="000000"/>
                </a:solidFill>
              </a:rPr>
              <a:t>Señal unipolar: t</a:t>
            </a:r>
            <a:r>
              <a:rPr lang="es-ES" sz="2400" dirty="0" smtClean="0">
                <a:solidFill>
                  <a:srgbClr val="000000"/>
                </a:solidFill>
              </a:rPr>
              <a:t>odos </a:t>
            </a:r>
            <a:r>
              <a:rPr lang="es-ES" sz="2400" dirty="0">
                <a:solidFill>
                  <a:srgbClr val="000000"/>
                </a:solidFill>
              </a:rPr>
              <a:t>los elementos de señal </a:t>
            </a:r>
            <a:r>
              <a:rPr lang="es-ES" sz="2400" dirty="0" smtClean="0">
                <a:solidFill>
                  <a:srgbClr val="000000"/>
                </a:solidFill>
              </a:rPr>
              <a:t>o pulsos tienen </a:t>
            </a:r>
            <a:r>
              <a:rPr lang="es-ES" sz="2400" dirty="0">
                <a:solidFill>
                  <a:srgbClr val="000000"/>
                </a:solidFill>
              </a:rPr>
              <a:t>el mismo signo (todos positivos o todos negativos)</a:t>
            </a:r>
          </a:p>
          <a:p>
            <a:pPr algn="just">
              <a:spcAft>
                <a:spcPts val="600"/>
              </a:spcAft>
              <a:buClr>
                <a:srgbClr val="00007D"/>
              </a:buClr>
            </a:pPr>
            <a:r>
              <a:rPr lang="es-ES" sz="2400" dirty="0">
                <a:solidFill>
                  <a:srgbClr val="000000"/>
                </a:solidFill>
              </a:rPr>
              <a:t>Señal polar: hay pulsos de señal positivos y negativos</a:t>
            </a:r>
          </a:p>
          <a:p>
            <a:pPr algn="just">
              <a:spcAft>
                <a:spcPts val="600"/>
              </a:spcAft>
              <a:buClr>
                <a:srgbClr val="00007D"/>
              </a:buClr>
            </a:pPr>
            <a:r>
              <a:rPr lang="es-ES" sz="2400" dirty="0">
                <a:solidFill>
                  <a:srgbClr val="000000"/>
                </a:solidFill>
              </a:rPr>
              <a:t>La velocidad de </a:t>
            </a:r>
            <a:r>
              <a:rPr lang="es-ES" sz="2400" b="1" dirty="0">
                <a:solidFill>
                  <a:srgbClr val="000000"/>
                </a:solidFill>
              </a:rPr>
              <a:t>transmisión</a:t>
            </a:r>
            <a:r>
              <a:rPr lang="es-ES" sz="2400" dirty="0">
                <a:solidFill>
                  <a:srgbClr val="000000"/>
                </a:solidFill>
              </a:rPr>
              <a:t> de los datos se expresa en </a:t>
            </a:r>
            <a:r>
              <a:rPr lang="es-ES" sz="2400" dirty="0" smtClean="0">
                <a:solidFill>
                  <a:srgbClr val="000000"/>
                </a:solidFill>
              </a:rPr>
              <a:t>bps</a:t>
            </a:r>
          </a:p>
          <a:p>
            <a:pPr algn="just">
              <a:spcAft>
                <a:spcPts val="600"/>
              </a:spcAft>
              <a:buClr>
                <a:srgbClr val="00007D"/>
              </a:buClr>
            </a:pPr>
            <a:r>
              <a:rPr lang="es-ES" sz="2400" dirty="0" smtClean="0"/>
              <a:t>La </a:t>
            </a:r>
            <a:r>
              <a:rPr lang="es-ES" sz="2400" dirty="0"/>
              <a:t>velocidad de </a:t>
            </a:r>
            <a:r>
              <a:rPr lang="es-ES" sz="2400" b="1" dirty="0"/>
              <a:t>modulación</a:t>
            </a:r>
            <a:r>
              <a:rPr lang="es-ES" sz="2400" dirty="0"/>
              <a:t> o señalización es la velocidad </a:t>
            </a:r>
            <a:r>
              <a:rPr lang="es-ES" sz="2400" dirty="0" smtClean="0"/>
              <a:t>de </a:t>
            </a:r>
            <a:r>
              <a:rPr lang="es-ES" sz="2400" dirty="0"/>
              <a:t>los pulsos de voltaje en un segundo (baudio)</a:t>
            </a:r>
          </a:p>
        </p:txBody>
      </p:sp>
      <p:sp>
        <p:nvSpPr>
          <p:cNvPr id="27652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6EC8442-D450-4F1A-8656-5F2991A7A01A}" type="slidenum">
              <a:rPr lang="es-EC" sz="1200" b="0">
                <a:latin typeface="Arial Black" pitchFamily="34" charset="0"/>
              </a:rPr>
              <a:pPr eaLnBrk="1" hangingPunct="1"/>
              <a:t>27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27653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CD95ACB-64FE-400A-841F-B4DF544CE6B9}" type="slidenum">
              <a:rPr lang="es-EC" sz="1200" b="0">
                <a:latin typeface="Arial Black" pitchFamily="34" charset="0"/>
              </a:rPr>
              <a:pPr eaLnBrk="1" hangingPunct="1"/>
              <a:t>28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28675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28676" name="5 CuadroTexto"/>
          <p:cNvSpPr txBox="1">
            <a:spLocks noChangeArrowheads="1"/>
          </p:cNvSpPr>
          <p:nvPr/>
        </p:nvSpPr>
        <p:spPr bwMode="auto">
          <a:xfrm>
            <a:off x="7032626" y="1981201"/>
            <a:ext cx="27654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000" b="0"/>
              <a:t>0: Nivel de voltaje alto</a:t>
            </a:r>
          </a:p>
          <a:p>
            <a:pPr eaLnBrk="1" hangingPunct="1"/>
            <a:r>
              <a:rPr lang="es-ES" sz="2000" b="0"/>
              <a:t>1: Nivel de voltaje bajo</a:t>
            </a:r>
          </a:p>
        </p:txBody>
      </p:sp>
      <p:sp>
        <p:nvSpPr>
          <p:cNvPr id="28677" name="6 CuadroTexto"/>
          <p:cNvSpPr txBox="1">
            <a:spLocks noChangeArrowheads="1"/>
          </p:cNvSpPr>
          <p:nvPr/>
        </p:nvSpPr>
        <p:spPr bwMode="auto">
          <a:xfrm>
            <a:off x="7032625" y="3369047"/>
            <a:ext cx="31765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000" b="0" dirty="0"/>
              <a:t>0: Sin transición de voltaje</a:t>
            </a:r>
          </a:p>
          <a:p>
            <a:pPr eaLnBrk="1" hangingPunct="1"/>
            <a:r>
              <a:rPr lang="es-ES" sz="2000" b="0" dirty="0"/>
              <a:t>1: Transición de voltaje</a:t>
            </a:r>
          </a:p>
        </p:txBody>
      </p:sp>
      <p:sp>
        <p:nvSpPr>
          <p:cNvPr id="28678" name="7 CuadroTexto"/>
          <p:cNvSpPr txBox="1">
            <a:spLocks noChangeArrowheads="1"/>
          </p:cNvSpPr>
          <p:nvPr/>
        </p:nvSpPr>
        <p:spPr bwMode="auto">
          <a:xfrm>
            <a:off x="7062788" y="4501232"/>
            <a:ext cx="343376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000" b="0" dirty="0"/>
              <a:t>0: Sin señal</a:t>
            </a:r>
          </a:p>
          <a:p>
            <a:pPr eaLnBrk="1" hangingPunct="1"/>
            <a:r>
              <a:rPr lang="es-ES" sz="2000" b="0" dirty="0"/>
              <a:t>1: Voltaje negativo o positivo</a:t>
            </a:r>
          </a:p>
          <a:p>
            <a:pPr eaLnBrk="1" hangingPunct="1"/>
            <a:r>
              <a:rPr lang="es-ES" sz="2000" b="0" dirty="0"/>
              <a:t>     alternante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720851"/>
            <a:ext cx="5162550" cy="12763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3274550"/>
            <a:ext cx="5133975" cy="10382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4507582"/>
            <a:ext cx="5105400" cy="1009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7" grpId="0"/>
      <p:bldP spid="2867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1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DCA2740-8C84-42AC-AF68-F79BB66CC76F}" type="slidenum">
              <a:rPr lang="es-EC" sz="1200" b="0">
                <a:latin typeface="Arial Black" pitchFamily="34" charset="0"/>
              </a:rPr>
              <a:pPr eaLnBrk="1" hangingPunct="1"/>
              <a:t>29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29699" name="2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29700" name="5 CuadroTexto"/>
          <p:cNvSpPr txBox="1">
            <a:spLocks noChangeArrowheads="1"/>
          </p:cNvSpPr>
          <p:nvPr/>
        </p:nvSpPr>
        <p:spPr bwMode="auto">
          <a:xfrm>
            <a:off x="7967663" y="2636912"/>
            <a:ext cx="259556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800" b="0"/>
              <a:t>1: Sin señal</a:t>
            </a:r>
          </a:p>
          <a:p>
            <a:pPr eaLnBrk="1" hangingPunct="1"/>
            <a:r>
              <a:rPr lang="es-ES" sz="1800" b="0"/>
              <a:t>0 :Voltaje positivo </a:t>
            </a:r>
          </a:p>
          <a:p>
            <a:pPr eaLnBrk="1" hangingPunct="1"/>
            <a:r>
              <a:rPr lang="es-ES" sz="1800" b="0"/>
              <a:t>    o negativo alternante</a:t>
            </a:r>
          </a:p>
        </p:txBody>
      </p:sp>
      <p:sp>
        <p:nvSpPr>
          <p:cNvPr id="29701" name="6 CuadroTexto"/>
          <p:cNvSpPr txBox="1">
            <a:spLocks noChangeArrowheads="1"/>
          </p:cNvSpPr>
          <p:nvPr/>
        </p:nvSpPr>
        <p:spPr bwMode="auto">
          <a:xfrm>
            <a:off x="7978776" y="4007024"/>
            <a:ext cx="24415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800" b="0" dirty="0"/>
              <a:t>0: Transición alto-bajo</a:t>
            </a:r>
          </a:p>
          <a:p>
            <a:pPr eaLnBrk="1" hangingPunct="1"/>
            <a:r>
              <a:rPr lang="es-ES" sz="1800" b="0" dirty="0"/>
              <a:t>1: Transición bajo-alto</a:t>
            </a:r>
          </a:p>
        </p:txBody>
      </p:sp>
      <p:sp>
        <p:nvSpPr>
          <p:cNvPr id="29702" name="7 CuadroTexto"/>
          <p:cNvSpPr txBox="1">
            <a:spLocks noChangeArrowheads="1"/>
          </p:cNvSpPr>
          <p:nvPr/>
        </p:nvSpPr>
        <p:spPr bwMode="auto">
          <a:xfrm>
            <a:off x="7978776" y="5231160"/>
            <a:ext cx="26590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1800" b="0" dirty="0"/>
              <a:t>0: Transición al inicio</a:t>
            </a:r>
          </a:p>
          <a:p>
            <a:pPr eaLnBrk="1" hangingPunct="1"/>
            <a:r>
              <a:rPr lang="es-ES" sz="1800" b="0" dirty="0"/>
              <a:t>1: Sin transición al inicio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935163"/>
            <a:ext cx="6553200" cy="16383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3718718"/>
            <a:ext cx="6543675" cy="11906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5049403"/>
            <a:ext cx="6524625" cy="1000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0" grpId="0"/>
      <p:bldP spid="29701" grpId="0"/>
      <p:bldP spid="2970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2.1 Transmisión de datos</a:t>
            </a:r>
            <a:endParaRPr lang="es-EC" dirty="0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sz="1800" dirty="0">
                <a:solidFill>
                  <a:srgbClr val="000000"/>
                </a:solidFill>
                <a:ea typeface="+mj-ea"/>
                <a:cs typeface="+mj-cs"/>
              </a:rPr>
              <a:t>Libro: Comunicaciones y redes de computadores</a:t>
            </a:r>
            <a:br>
              <a:rPr lang="es-ES" sz="1800" dirty="0">
                <a:solidFill>
                  <a:srgbClr val="000000"/>
                </a:solidFill>
                <a:ea typeface="+mj-ea"/>
                <a:cs typeface="+mj-cs"/>
              </a:rPr>
            </a:br>
            <a:r>
              <a:rPr lang="es-ES" sz="1800" dirty="0">
                <a:solidFill>
                  <a:srgbClr val="000000"/>
                </a:solidFill>
                <a:ea typeface="+mj-ea"/>
                <a:cs typeface="+mj-cs"/>
              </a:rPr>
              <a:t>Autor: William </a:t>
            </a:r>
            <a:r>
              <a:rPr lang="es-ES" sz="1800" dirty="0" err="1">
                <a:solidFill>
                  <a:srgbClr val="000000"/>
                </a:solidFill>
                <a:ea typeface="+mj-ea"/>
                <a:cs typeface="+mj-cs"/>
              </a:rPr>
              <a:t>Stallings</a:t>
            </a:r>
            <a:r>
              <a:rPr lang="es-ES" sz="1800" dirty="0">
                <a:solidFill>
                  <a:srgbClr val="000000"/>
                </a:solidFill>
                <a:ea typeface="+mj-ea"/>
                <a:cs typeface="+mj-cs"/>
              </a:rPr>
              <a:t/>
            </a:r>
            <a:br>
              <a:rPr lang="es-ES" sz="1800" dirty="0">
                <a:solidFill>
                  <a:srgbClr val="000000"/>
                </a:solidFill>
                <a:ea typeface="+mj-ea"/>
                <a:cs typeface="+mj-cs"/>
              </a:rPr>
            </a:br>
            <a:r>
              <a:rPr lang="es-ES" sz="1800" dirty="0">
                <a:solidFill>
                  <a:srgbClr val="000000"/>
                </a:solidFill>
                <a:ea typeface="+mj-ea"/>
                <a:cs typeface="+mj-cs"/>
              </a:rPr>
              <a:t>Capítulo 3. Transmisión de datos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57284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1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EF886F5-8AA6-4A43-9814-B0EAE962C5AD}" type="slidenum">
              <a:rPr lang="es-EC" sz="1200" b="0">
                <a:latin typeface="Arial Black" pitchFamily="34" charset="0"/>
              </a:rPr>
              <a:pPr eaLnBrk="1" hangingPunct="1"/>
              <a:t>30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30723" name="2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201739"/>
            <a:ext cx="5905500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870076" y="4083050"/>
            <a:ext cx="8474075" cy="19383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2400" b="0" dirty="0"/>
              <a:t>Evita el problema de la pérdida de sincronía por la presencia</a:t>
            </a:r>
          </a:p>
          <a:p>
            <a:pPr>
              <a:defRPr/>
            </a:pPr>
            <a:r>
              <a:rPr lang="es-ES" sz="2400" b="0" dirty="0"/>
              <a:t>de muchos 0s consecutivos</a:t>
            </a:r>
          </a:p>
          <a:p>
            <a:pPr>
              <a:defRPr/>
            </a:pPr>
            <a:r>
              <a:rPr lang="es-ES" sz="2400" b="0" dirty="0"/>
              <a:t>Si hay ocho 0s consecutivos, estos se codifican así: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s-ES" sz="2400" b="0" dirty="0"/>
              <a:t>Si el último voltaje anterior al octeto es +: 000+-0-+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s-ES" sz="2400" b="0" dirty="0"/>
              <a:t>Si el último voltaje anterior al octeto es  -: 000-+0+-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1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7489E85-0C2B-41BA-9100-B6B121C007DA}" type="slidenum">
              <a:rPr lang="es-EC" sz="1200" b="0">
                <a:latin typeface="Arial Black" pitchFamily="34" charset="0"/>
              </a:rPr>
              <a:pPr eaLnBrk="1" hangingPunct="1"/>
              <a:t>31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31747" name="2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3435871"/>
            <a:ext cx="8491175" cy="1721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9" name="4 CuadroTexto"/>
          <p:cNvSpPr txBox="1">
            <a:spLocks noChangeArrowheads="1"/>
          </p:cNvSpPr>
          <p:nvPr/>
        </p:nvSpPr>
        <p:spPr bwMode="auto">
          <a:xfrm>
            <a:off x="2208213" y="5385271"/>
            <a:ext cx="80756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000" b="0" dirty="0"/>
              <a:t>Se reemplazan las cadenas de cuatro 0s por cadenas que tienen uno</a:t>
            </a:r>
          </a:p>
          <a:p>
            <a:pPr eaLnBrk="1" hangingPunct="1"/>
            <a:r>
              <a:rPr lang="es-ES" sz="2000" b="0" dirty="0"/>
              <a:t>o dos impulsos</a:t>
            </a:r>
          </a:p>
        </p:txBody>
      </p:sp>
      <p:pic>
        <p:nvPicPr>
          <p:cNvPr id="3175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1052835"/>
            <a:ext cx="6764337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8175617" y="4221088"/>
            <a:ext cx="6110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/>
              <a:t>Cero 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 smtClean="0"/>
              <a:t>2.2.2 </a:t>
            </a:r>
            <a:r>
              <a:rPr lang="es-ES" sz="3200" dirty="0"/>
              <a:t>Datos digitales, señales analógicas</a:t>
            </a:r>
          </a:p>
        </p:txBody>
      </p:sp>
      <p:sp>
        <p:nvSpPr>
          <p:cNvPr id="32771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s-ES" sz="2400" dirty="0"/>
              <a:t>La </a:t>
            </a:r>
            <a:r>
              <a:rPr lang="es-ES" sz="2400" dirty="0" smtClean="0"/>
              <a:t>representación, señalización o modulación </a:t>
            </a:r>
            <a:r>
              <a:rPr lang="es-ES" sz="2400" dirty="0"/>
              <a:t>analógica de datos digitales </a:t>
            </a:r>
            <a:r>
              <a:rPr lang="es-ES" sz="2400" dirty="0" smtClean="0"/>
              <a:t>se lo </a:t>
            </a:r>
            <a:r>
              <a:rPr lang="es-ES" sz="2400" dirty="0"/>
              <a:t>hace </a:t>
            </a:r>
            <a:r>
              <a:rPr lang="es-ES" sz="2400" dirty="0" smtClean="0"/>
              <a:t>modificando algún parámetro </a:t>
            </a:r>
            <a:r>
              <a:rPr lang="es-ES" sz="2400" dirty="0"/>
              <a:t>de una onda portadora </a:t>
            </a:r>
            <a:r>
              <a:rPr lang="es-ES" sz="2400" dirty="0" err="1" smtClean="0"/>
              <a:t>senoidal</a:t>
            </a:r>
            <a:endParaRPr lang="es-ES" sz="2400" dirty="0" smtClean="0"/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s-ES" sz="2400" dirty="0" smtClean="0"/>
              <a:t>La portadora es una señal que tiene un rango de frecuencias </a:t>
            </a:r>
            <a:r>
              <a:rPr lang="es-ES" sz="2400" dirty="0" err="1" smtClean="0"/>
              <a:t>senoidales</a:t>
            </a:r>
            <a:endParaRPr lang="es-ES" sz="2400" dirty="0"/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s-ES" sz="2400" dirty="0"/>
              <a:t>Los parámetros son amplitud, frecuencia y fase</a:t>
            </a:r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s-ES" sz="2400" dirty="0"/>
              <a:t>M</a:t>
            </a:r>
            <a:r>
              <a:rPr lang="es-ES" sz="2400" dirty="0" smtClean="0"/>
              <a:t>ódems </a:t>
            </a:r>
            <a:r>
              <a:rPr lang="es-ES" sz="2400" dirty="0"/>
              <a:t>para </a:t>
            </a:r>
            <a:r>
              <a:rPr lang="es-ES" sz="2400" dirty="0" smtClean="0"/>
              <a:t>línea telefónica analógica modulan la portadora, que tiene el mismo rango de frecuencias de la voz </a:t>
            </a:r>
            <a:r>
              <a:rPr lang="es-ES" sz="2400" dirty="0"/>
              <a:t>(300 a </a:t>
            </a:r>
            <a:r>
              <a:rPr lang="es-ES" sz="2400" dirty="0" smtClean="0"/>
              <a:t>4000 Hz</a:t>
            </a:r>
            <a:r>
              <a:rPr lang="es-ES" sz="2400" dirty="0"/>
              <a:t>) </a:t>
            </a:r>
            <a:r>
              <a:rPr lang="es-ES" sz="2400" dirty="0" smtClean="0"/>
              <a:t>(banda base)</a:t>
            </a:r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s-ES" sz="2400" dirty="0" smtClean="0"/>
              <a:t>Módems para microonda producen señales </a:t>
            </a:r>
            <a:r>
              <a:rPr lang="es-ES" sz="2400" dirty="0"/>
              <a:t>en frecuencias </a:t>
            </a:r>
            <a:r>
              <a:rPr lang="es-ES" sz="2400" dirty="0" smtClean="0"/>
              <a:t>desde 300 MHz a 300 GHz (pasa banda)</a:t>
            </a:r>
            <a:endParaRPr lang="es-ES" sz="2400" dirty="0"/>
          </a:p>
        </p:txBody>
      </p:sp>
      <p:sp>
        <p:nvSpPr>
          <p:cNvPr id="32772" name="1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1DC4AAA-0CD0-4B44-921F-FE3B8D999313}" type="slidenum">
              <a:rPr lang="es-EC" sz="1200" b="0">
                <a:latin typeface="Arial Black" pitchFamily="34" charset="0"/>
              </a:rPr>
              <a:pPr eaLnBrk="1" hangingPunct="1"/>
              <a:t>32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32773" name="2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81199"/>
                <a:ext cx="10972800" cy="4264025"/>
              </a:xfrm>
            </p:spPr>
            <p:txBody>
              <a:bodyPr/>
              <a:lstStyle/>
              <a:p>
                <a:pPr algn="just">
                  <a:spcAft>
                    <a:spcPts val="600"/>
                  </a:spcAft>
                </a:pPr>
                <a:r>
                  <a:rPr lang="es-ES" sz="2400" dirty="0" smtClean="0"/>
                  <a:t>Tres </a:t>
                </a:r>
                <a:r>
                  <a:rPr lang="es-ES" sz="2400" dirty="0"/>
                  <a:t>técnicas básicas de </a:t>
                </a:r>
                <a:r>
                  <a:rPr lang="es-ES" sz="2400" dirty="0" smtClean="0"/>
                  <a:t>representación, señalización</a:t>
                </a:r>
                <a:r>
                  <a:rPr lang="es-ES" sz="2400" dirty="0"/>
                  <a:t>, codificación o </a:t>
                </a:r>
                <a:r>
                  <a:rPr lang="es-ES" sz="2400" b="1" dirty="0"/>
                  <a:t>modulación</a:t>
                </a:r>
                <a:r>
                  <a:rPr lang="es-ES" sz="2400" dirty="0"/>
                  <a:t> de datos </a:t>
                </a:r>
                <a:r>
                  <a:rPr lang="es-ES" sz="2400" dirty="0" smtClean="0"/>
                  <a:t>digitales a señales analógicas:</a:t>
                </a:r>
                <a:endParaRPr lang="es-ES" sz="2400" dirty="0"/>
              </a:p>
              <a:p>
                <a:pPr lvl="1" algn="just"/>
                <a:r>
                  <a:rPr lang="es-ES" sz="2000" dirty="0"/>
                  <a:t>Cambio de amplitud (ASK </a:t>
                </a:r>
                <a:r>
                  <a:rPr lang="es-ES" sz="2000" dirty="0" err="1"/>
                  <a:t>Amplitude-Shift</a:t>
                </a:r>
                <a:r>
                  <a:rPr lang="es-ES" sz="2000" dirty="0"/>
                  <a:t> </a:t>
                </a:r>
                <a:r>
                  <a:rPr lang="es-ES" sz="2000" dirty="0" err="1"/>
                  <a:t>Keying</a:t>
                </a:r>
                <a:r>
                  <a:rPr lang="es-ES" sz="2000" dirty="0"/>
                  <a:t>)</a:t>
                </a:r>
              </a:p>
              <a:p>
                <a:pPr lvl="1" algn="just"/>
                <a:r>
                  <a:rPr lang="es-ES" sz="2000" dirty="0"/>
                  <a:t>Cambio de frecuencia  (FSK </a:t>
                </a:r>
                <a:r>
                  <a:rPr lang="es-ES" sz="2000" dirty="0" err="1"/>
                  <a:t>Frequency-Shift</a:t>
                </a:r>
                <a:r>
                  <a:rPr lang="es-ES" sz="2000" dirty="0"/>
                  <a:t> </a:t>
                </a:r>
                <a:r>
                  <a:rPr lang="es-ES" sz="2000" dirty="0" err="1"/>
                  <a:t>Keying</a:t>
                </a:r>
                <a:r>
                  <a:rPr lang="es-ES" sz="2000" dirty="0"/>
                  <a:t>)</a:t>
                </a:r>
              </a:p>
              <a:p>
                <a:pPr lvl="1" algn="just"/>
                <a:r>
                  <a:rPr lang="es-ES" sz="2000" dirty="0"/>
                  <a:t>Cambio de fase (PSK </a:t>
                </a:r>
                <a:r>
                  <a:rPr lang="es-ES" sz="2000" dirty="0" err="1"/>
                  <a:t>Phase-Shift</a:t>
                </a:r>
                <a:r>
                  <a:rPr lang="es-ES" sz="2000" dirty="0"/>
                  <a:t> </a:t>
                </a:r>
                <a:r>
                  <a:rPr lang="es-ES" sz="2000" dirty="0" err="1"/>
                  <a:t>Keying</a:t>
                </a:r>
                <a:r>
                  <a:rPr lang="es-ES" sz="2000" dirty="0"/>
                  <a:t>)</a:t>
                </a:r>
              </a:p>
              <a:p>
                <a:pPr algn="just">
                  <a:spcBef>
                    <a:spcPts val="1800"/>
                  </a:spcBef>
                </a:pPr>
                <a:r>
                  <a:rPr lang="es-ES" sz="2400" dirty="0"/>
                  <a:t>La señal resultante ocupa una ancho de banda centrado en </a:t>
                </a:r>
                <a:r>
                  <a:rPr lang="es-ES" sz="2400" smtClean="0"/>
                  <a:t>el rango de frecuencias </a:t>
                </a:r>
                <a:r>
                  <a:rPr lang="es-ES" sz="2400" dirty="0"/>
                  <a:t>de la portadora </a:t>
                </a:r>
                <a:r>
                  <a:rPr lang="es-ES" sz="2400" dirty="0" err="1" smtClean="0"/>
                  <a:t>fc</a:t>
                </a:r>
                <a:r>
                  <a:rPr lang="es-ES" sz="2400" dirty="0" smtClean="0"/>
                  <a:t> (frecuencia de </a:t>
                </a:r>
                <a:r>
                  <a:rPr lang="es-ES" sz="2400" dirty="0" err="1" smtClean="0"/>
                  <a:t>carrier</a:t>
                </a:r>
                <a:r>
                  <a:rPr lang="es-ES" sz="2400" dirty="0" smtClean="0"/>
                  <a:t>)</a:t>
                </a:r>
              </a:p>
              <a:p>
                <a:pPr algn="just">
                  <a:spcBef>
                    <a:spcPts val="1800"/>
                  </a:spcBef>
                </a:pPr>
                <a:r>
                  <a:rPr lang="es-ES" sz="2400" b="1" i="1" dirty="0" smtClean="0"/>
                  <a:t>Ancho de banda </a:t>
                </a:r>
                <a:r>
                  <a:rPr lang="es-ES" sz="2400" dirty="0" smtClean="0"/>
                  <a:t>es el rango de frecuencias que utiliza una señal</a:t>
                </a:r>
              </a:p>
              <a:p>
                <a:pPr algn="just">
                  <a:spcBef>
                    <a:spcPts val="1800"/>
                  </a:spcBef>
                </a:pPr>
                <a:r>
                  <a:rPr lang="es-ES" sz="2400" dirty="0" smtClean="0"/>
                  <a:t>Ancho de banda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á</m:t>
                        </m:r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𝑥𝑖𝑚𝑎</m:t>
                        </m:r>
                      </m:sub>
                    </m:sSub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𝑛𝑖𝑚𝑎</m:t>
                        </m:r>
                      </m:sub>
                    </m:sSub>
                  </m:oMath>
                </a14:m>
                <a:endParaRPr lang="es-ES" sz="2400" dirty="0"/>
              </a:p>
            </p:txBody>
          </p:sp>
        </mc:Choice>
        <mc:Fallback xmlns="">
          <p:sp>
            <p:nvSpPr>
              <p:cNvPr id="33795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81199"/>
                <a:ext cx="10972800" cy="4264025"/>
              </a:xfrm>
              <a:blipFill>
                <a:blip r:embed="rId3"/>
                <a:stretch>
                  <a:fillRect l="-333" t="-1001" r="-833" b="-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796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1673035-A073-44B5-9DDD-788CEC7C5A2D}" type="slidenum">
              <a:rPr lang="es-EC" sz="1200" b="0">
                <a:latin typeface="Arial Black" pitchFamily="34" charset="0"/>
              </a:rPr>
              <a:pPr eaLnBrk="1" hangingPunct="1"/>
              <a:t>33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33797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85192"/>
            <a:ext cx="10972800" cy="1371600"/>
          </a:xfrm>
        </p:spPr>
        <p:txBody>
          <a:bodyPr/>
          <a:lstStyle/>
          <a:p>
            <a:r>
              <a:rPr lang="es-ES" sz="3200" dirty="0" smtClean="0"/>
              <a:t>ASK</a:t>
            </a:r>
            <a:endParaRPr lang="es-EC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3359224"/>
                <a:ext cx="10972800" cy="2734072"/>
              </a:xfrm>
            </p:spPr>
            <p:txBody>
              <a:bodyPr/>
              <a:lstStyle/>
              <a:p>
                <a:r>
                  <a:rPr lang="es-ES" sz="2400" dirty="0" smtClean="0"/>
                  <a:t>Una de las amplitudes es cero o ausencia de portadora</a:t>
                </a:r>
              </a:p>
              <a:p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s-E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𝑏𝑖𝑛𝑎𝑟𝑖𝑜</m:t>
                              </m:r>
                            </m:e>
                          </m:mr>
                          <m:m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          0            0 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𝑏𝑖𝑛𝑎𝑟𝑖𝑜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C" sz="2400" dirty="0" smtClean="0"/>
              </a:p>
              <a:p>
                <a:r>
                  <a:rPr lang="es-ES" sz="2400" dirty="0" smtClean="0"/>
                  <a:t>En líneas telefónicas se usa hasta 1200 bps</a:t>
                </a:r>
              </a:p>
              <a:p>
                <a:r>
                  <a:rPr lang="es-ES" sz="2400" dirty="0" smtClean="0"/>
                  <a:t>ASK se utiliza en fibra óptica</a:t>
                </a:r>
                <a:endParaRPr lang="es-EC" sz="24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359224"/>
                <a:ext cx="10972800" cy="2734072"/>
              </a:xfrm>
              <a:blipFill>
                <a:blip r:embed="rId2"/>
                <a:stretch>
                  <a:fillRect l="-333" t="-1559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321AFB-CF0B-4EB8-98DF-09C231527B81}" type="slidenum">
              <a:rPr lang="es-EC" smtClean="0"/>
              <a:pPr>
                <a:defRPr/>
              </a:pPr>
              <a:t>34</a:t>
            </a:fld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4" y="1269752"/>
            <a:ext cx="4776787" cy="172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283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85192"/>
            <a:ext cx="10972800" cy="1371600"/>
          </a:xfrm>
        </p:spPr>
        <p:txBody>
          <a:bodyPr/>
          <a:lstStyle/>
          <a:p>
            <a:r>
              <a:rPr lang="es-ES" sz="3200" dirty="0" smtClean="0"/>
              <a:t>FSK</a:t>
            </a:r>
            <a:endParaRPr lang="es-EC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3212975"/>
                <a:ext cx="10972800" cy="3032249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    1 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𝑏𝑖𝑛𝑎𝑟𝑖𝑜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s-ES" sz="24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s-E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0 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𝑏𝑖𝑛𝑎𝑟𝑖𝑜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C" sz="2400" dirty="0" smtClean="0"/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s-E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s-EC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C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s-EC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s-EC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 </m:t>
                    </m:r>
                  </m:oMath>
                </a14:m>
                <a:r>
                  <a:rPr lang="es-E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Velocidad angular </a:t>
                </a:r>
                <a14:m>
                  <m:oMath xmlns:m="http://schemas.openxmlformats.org/officeDocument/2006/math">
                    <m:r>
                      <a:rPr lang="es-E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s-EC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s-EC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s-EC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s-ES" sz="24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C" sz="2400" dirty="0" smtClean="0"/>
                  <a:t>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C" sz="2400" dirty="0" smtClean="0"/>
                  <a:t> son desplazamiento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s-EC" sz="2400" dirty="0" smtClean="0"/>
                  <a:t> de igual magnitud pero sentidos opuestos</a:t>
                </a:r>
              </a:p>
              <a:p>
                <a:pPr>
                  <a:spcBef>
                    <a:spcPts val="1200"/>
                  </a:spcBef>
                </a:pPr>
                <a:r>
                  <a:rPr lang="es-ES" sz="2400" dirty="0" smtClean="0"/>
                  <a:t>FSK es más resistente a errores que ASK</a:t>
                </a:r>
                <a:endParaRPr lang="es-EC" sz="24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212975"/>
                <a:ext cx="10972800" cy="3032249"/>
              </a:xfrm>
              <a:blipFill>
                <a:blip r:embed="rId2"/>
                <a:stretch>
                  <a:fillRect l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321AFB-CF0B-4EB8-98DF-09C231527B81}" type="slidenum">
              <a:rPr lang="es-EC" smtClean="0"/>
              <a:pPr>
                <a:defRPr/>
              </a:pPr>
              <a:t>35</a:t>
            </a:fld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25" y="1198314"/>
            <a:ext cx="4730750" cy="179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93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smtClean="0"/>
          </a:p>
        </p:txBody>
      </p:sp>
      <p:sp>
        <p:nvSpPr>
          <p:cNvPr id="36867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0B38135-D4E0-49CE-9CA1-6F66312742E4}" type="slidenum">
              <a:rPr lang="es-EC" sz="1200" b="0">
                <a:latin typeface="Arial Black" pitchFamily="34" charset="0"/>
              </a:rPr>
              <a:pPr eaLnBrk="1" hangingPunct="1"/>
              <a:t>36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36868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36869" name="5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sz="2400" dirty="0"/>
              <a:t>FSK en una transmisión full-</a:t>
            </a:r>
            <a:r>
              <a:rPr lang="es-ES" sz="2400" dirty="0" err="1"/>
              <a:t>duplex</a:t>
            </a:r>
            <a:r>
              <a:rPr lang="es-ES" sz="2400" dirty="0"/>
              <a:t> en una línea </a:t>
            </a:r>
            <a:r>
              <a:rPr lang="es-ES" sz="2400" dirty="0" smtClean="0"/>
              <a:t>telefónica</a:t>
            </a:r>
          </a:p>
          <a:p>
            <a:pPr algn="just"/>
            <a:r>
              <a:rPr lang="es-ES" sz="2400" dirty="0" smtClean="0"/>
              <a:t>Para la transmisión y recepción se utiliza una sola portadora y FDM</a:t>
            </a:r>
            <a:endParaRPr lang="es-E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3356992"/>
            <a:ext cx="5780364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188640"/>
            <a:ext cx="10972800" cy="1371600"/>
          </a:xfrm>
        </p:spPr>
        <p:txBody>
          <a:bodyPr/>
          <a:lstStyle/>
          <a:p>
            <a:r>
              <a:rPr lang="es-ES" sz="3200" dirty="0"/>
              <a:t>PSK</a:t>
            </a:r>
            <a:endParaRPr lang="es-E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629884" y="1299331"/>
                <a:ext cx="10972800" cy="1972346"/>
              </a:xfrm>
            </p:spPr>
            <p:txBody>
              <a:bodyPr/>
              <a:lstStyle/>
              <a:p>
                <a:pPr algn="just"/>
                <a:r>
                  <a:rPr lang="es-ES" sz="2400" dirty="0" smtClean="0"/>
                  <a:t>0 binario se representa con una señal con la misma fase de la señal anterior</a:t>
                </a:r>
                <a:endParaRPr lang="es-ES" sz="2400" dirty="0"/>
              </a:p>
              <a:p>
                <a:pPr algn="just"/>
                <a:r>
                  <a:rPr lang="es-ES" sz="2400" dirty="0"/>
                  <a:t>1 binaria tiene su señal desfasada </a:t>
                </a:r>
                <a:r>
                  <a:rPr lang="el-GR" sz="2400" dirty="0"/>
                  <a:t>π</a:t>
                </a:r>
                <a:r>
                  <a:rPr lang="es-ES" sz="2400" dirty="0"/>
                  <a:t> radianes respecto de la señal anterior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ES" sz="2400" i="1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s-ES" sz="2400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E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ES" sz="2400" i="1">
                                <a:latin typeface="Cambria Math"/>
                              </a:rPr>
                              <m:t>𝐴𝑐𝑜𝑠</m:t>
                            </m:r>
                            <m:d>
                              <m:dPr>
                                <m:ctrlPr>
                                  <a:rPr lang="es-E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2400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s-ES" sz="2400" i="1">
                                    <a:latin typeface="Cambria Math"/>
                                    <a:ea typeface="Cambria Math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latin typeface="Cambria Math"/>
                                        <a:ea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latin typeface="Cambria Math"/>
                                        <a:ea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s-ES" sz="2400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s-ES" sz="2400" i="1">
                                <a:latin typeface="Cambria Math"/>
                                <a:ea typeface="Cambria Math"/>
                              </a:rPr>
                              <m:t>          0 </m:t>
                            </m:r>
                            <m:r>
                              <a:rPr lang="es-ES" sz="2400" i="1">
                                <a:latin typeface="Cambria Math"/>
                                <a:ea typeface="Cambria Math"/>
                              </a:rPr>
                              <m:t>𝑏𝑖𝑛𝑎𝑟𝑖𝑜</m:t>
                            </m:r>
                          </m:e>
                          <m:e>
                            <m:r>
                              <a:rPr lang="es-ES" sz="2400" i="1">
                                <a:latin typeface="Cambria Math"/>
                              </a:rPr>
                              <m:t>𝐴𝑐𝑜𝑠</m:t>
                            </m:r>
                            <m:d>
                              <m:dPr>
                                <m:ctrlPr>
                                  <a:rPr lang="es-E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2400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s-ES" sz="2400" i="1">
                                    <a:latin typeface="Cambria Math"/>
                                    <a:ea typeface="Cambria Math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s-ES" sz="24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latin typeface="Cambria Math"/>
                                        <a:ea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latin typeface="Cambria Math"/>
                                        <a:ea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s-ES" sz="2400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  <m:r>
                                  <a:rPr lang="es-ES" sz="2400" i="1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es-ES" sz="2400" i="1">
                                    <a:latin typeface="Cambria Math"/>
                                    <a:ea typeface="Cambria Math"/>
                                  </a:rPr>
                                  <m:t>𝜋</m:t>
                                </m:r>
                              </m:e>
                            </m:d>
                            <m:r>
                              <a:rPr lang="es-ES" sz="2400" i="1">
                                <a:latin typeface="Cambria Math"/>
                                <a:ea typeface="Cambria Math"/>
                              </a:rPr>
                              <m:t>  1 </m:t>
                            </m:r>
                            <m:r>
                              <a:rPr lang="es-ES" sz="2400" i="1">
                                <a:latin typeface="Cambria Math"/>
                                <a:ea typeface="Cambria Math"/>
                              </a:rPr>
                              <m:t>𝑏𝑖𝑛𝑎𝑟𝑖𝑜</m:t>
                            </m:r>
                          </m:e>
                        </m:eqArr>
                      </m:e>
                    </m:d>
                  </m:oMath>
                </a14:m>
                <a:endParaRPr lang="es-ES" sz="2400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9884" y="1299331"/>
                <a:ext cx="10972800" cy="1972346"/>
              </a:xfrm>
              <a:blipFill>
                <a:blip r:embed="rId2"/>
                <a:stretch>
                  <a:fillRect l="-333" t="-2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321AFB-CF0B-4EB8-98DF-09C231527B81}" type="slidenum">
              <a:rPr lang="es-EC" smtClean="0"/>
              <a:pPr>
                <a:defRPr/>
              </a:pPr>
              <a:t>37</a:t>
            </a:fld>
            <a:endParaRPr lang="es-EC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  <p:grpSp>
        <p:nvGrpSpPr>
          <p:cNvPr id="6" name="Grupo 5"/>
          <p:cNvGrpSpPr/>
          <p:nvPr/>
        </p:nvGrpSpPr>
        <p:grpSpPr>
          <a:xfrm>
            <a:off x="3454400" y="3385122"/>
            <a:ext cx="5904656" cy="2860103"/>
            <a:chOff x="5375920" y="1577009"/>
            <a:chExt cx="5904656" cy="2860103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815" y="2909815"/>
              <a:ext cx="1400370" cy="1038370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7117" y="2933631"/>
              <a:ext cx="1305107" cy="990738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2014" y="2894686"/>
              <a:ext cx="1400370" cy="1038370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80376" y="2894686"/>
              <a:ext cx="1400370" cy="1038370"/>
            </a:xfrm>
            <a:prstGeom prst="rect">
              <a:avLst/>
            </a:prstGeom>
          </p:spPr>
        </p:pic>
        <p:cxnSp>
          <p:nvCxnSpPr>
            <p:cNvPr id="11" name="Conector recto 10"/>
            <p:cNvCxnSpPr/>
            <p:nvPr/>
          </p:nvCxnSpPr>
          <p:spPr bwMode="auto">
            <a:xfrm>
              <a:off x="8112224" y="2204864"/>
              <a:ext cx="0" cy="2232248"/>
            </a:xfrm>
            <a:prstGeom prst="line">
              <a:avLst/>
            </a:prstGeom>
            <a:ln w="38100"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/>
            <p:cNvCxnSpPr/>
            <p:nvPr/>
          </p:nvCxnSpPr>
          <p:spPr bwMode="auto">
            <a:xfrm>
              <a:off x="6816080" y="2204864"/>
              <a:ext cx="0" cy="2232248"/>
            </a:xfrm>
            <a:prstGeom prst="line">
              <a:avLst/>
            </a:prstGeom>
            <a:ln w="38100"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 bwMode="auto">
            <a:xfrm>
              <a:off x="9480376" y="2204864"/>
              <a:ext cx="0" cy="2232248"/>
            </a:xfrm>
            <a:prstGeom prst="line">
              <a:avLst/>
            </a:prstGeom>
            <a:ln w="38100"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 bwMode="auto">
            <a:xfrm>
              <a:off x="10848528" y="2204864"/>
              <a:ext cx="0" cy="2232248"/>
            </a:xfrm>
            <a:prstGeom prst="line">
              <a:avLst/>
            </a:prstGeom>
            <a:ln w="38100"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 bwMode="auto">
            <a:xfrm>
              <a:off x="5375920" y="2204864"/>
              <a:ext cx="0" cy="2232248"/>
            </a:xfrm>
            <a:prstGeom prst="line">
              <a:avLst/>
            </a:prstGeom>
            <a:ln w="38100"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uadroTexto 15"/>
            <p:cNvSpPr txBox="1"/>
            <p:nvPr/>
          </p:nvSpPr>
          <p:spPr>
            <a:xfrm>
              <a:off x="5645426" y="1577009"/>
              <a:ext cx="56351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C" dirty="0" smtClean="0"/>
                <a:t>0         1      1       0 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7792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908720"/>
                <a:ext cx="10972800" cy="4958680"/>
              </a:xfrm>
            </p:spPr>
            <p:txBody>
              <a:bodyPr/>
              <a:lstStyle/>
              <a:p>
                <a:pPr algn="just"/>
                <a:r>
                  <a:rPr lang="es-ES" sz="2400" dirty="0"/>
                  <a:t>Si el desplazamiento ya no es </a:t>
                </a:r>
                <a:r>
                  <a:rPr lang="el-GR" sz="2400" dirty="0"/>
                  <a:t>π</a:t>
                </a:r>
                <a:r>
                  <a:rPr lang="es-ES" sz="2400" dirty="0"/>
                  <a:t> sino </a:t>
                </a:r>
                <a:r>
                  <a:rPr lang="el-GR" sz="2400" dirty="0"/>
                  <a:t>π</a:t>
                </a:r>
                <a:r>
                  <a:rPr lang="es-ES" sz="2400" dirty="0"/>
                  <a:t>/4 cada elemento de señal representa dos bits de datos</a:t>
                </a:r>
              </a:p>
              <a:p>
                <a:pPr algn="just"/>
                <a:r>
                  <a:rPr lang="es-ES" sz="2400" dirty="0"/>
                  <a:t>Así, se usa más eficazmente el ancho de banda</a:t>
                </a:r>
              </a:p>
              <a:p>
                <a14:m>
                  <m:oMath xmlns:m="http://schemas.openxmlformats.org/officeDocument/2006/math">
                    <m:r>
                      <a:rPr lang="es-ES" sz="2400" i="1" smtClean="0">
                        <a:solidFill>
                          <a:srgbClr val="000000"/>
                        </a:solidFill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s-E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s-ES" sz="2400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E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E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s-ES" sz="24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𝐴𝑐𝑜𝑠</m:t>
                            </m:r>
                            <m:d>
                              <m:dPr>
                                <m:ctrlPr>
                                  <a:rPr lang="es-E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s-E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s-E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s-E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  <m:r>
                                  <a:rPr lang="es-E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s-ES" sz="240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s-E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𝜋</m:t>
                                </m:r>
                              </m:e>
                            </m:d>
                            <m:r>
                              <a:rPr lang="es-ES" sz="24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  1</m:t>
                            </m:r>
                            <m:r>
                              <a:rPr lang="es-E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1</m:t>
                            </m:r>
                            <m:r>
                              <a:rPr lang="es-ES" sz="24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 </m:t>
                            </m:r>
                          </m:e>
                          <m:e>
                            <m:r>
                              <a:rPr lang="es-ES" sz="24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𝐴𝑐𝑜𝑠</m:t>
                            </m:r>
                            <m:d>
                              <m:dPr>
                                <m:ctrlPr>
                                  <a:rPr lang="es-E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s-E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s-E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s-E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  <m:r>
                                  <a:rPr lang="es-E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s-E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s-E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s-E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𝜋</m:t>
                                </m:r>
                              </m:e>
                            </m:d>
                            <m:r>
                              <a:rPr lang="es-ES" sz="24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  1</m:t>
                            </m:r>
                            <m:r>
                              <a:rPr lang="es-E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0</m:t>
                            </m:r>
                          </m:e>
                          <m:e>
                            <m:r>
                              <a:rPr lang="es-ES" sz="24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𝐴𝑐𝑜𝑠</m:t>
                            </m:r>
                            <m:d>
                              <m:dPr>
                                <m:ctrlPr>
                                  <a:rPr lang="es-E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s-E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s-E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s-E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  <m:r>
                                  <a:rPr lang="es-E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s-E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s-E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s-E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𝜋</m:t>
                                </m:r>
                              </m:e>
                            </m:d>
                            <m:r>
                              <a:rPr lang="es-ES" sz="24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  </m:t>
                            </m:r>
                            <m:r>
                              <a:rPr lang="es-E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00</m:t>
                            </m:r>
                          </m:e>
                          <m:e>
                            <m:r>
                              <a:rPr lang="es-ES" sz="24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𝐴𝑐𝑜𝑠</m:t>
                            </m:r>
                            <m:d>
                              <m:dPr>
                                <m:ctrlPr>
                                  <a:rPr lang="es-E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s-E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s-E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4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s-ES" sz="24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s-E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  <m:r>
                                  <a:rPr lang="es-E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s-E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7</m:t>
                                    </m:r>
                                  </m:num>
                                  <m:den>
                                    <m:r>
                                      <a:rPr lang="es-E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s-ES" sz="2400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𝜋</m:t>
                                </m:r>
                              </m:e>
                            </m:d>
                            <m:r>
                              <a:rPr lang="es-ES" sz="2400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  </m:t>
                            </m:r>
                            <m:r>
                              <a:rPr lang="es-E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01</m:t>
                            </m:r>
                          </m:e>
                        </m:eqArr>
                      </m:e>
                    </m:d>
                  </m:oMath>
                </a14:m>
                <a:endParaRPr lang="es-EC" dirty="0" smtClean="0"/>
              </a:p>
              <a:p>
                <a:pPr algn="just"/>
                <a:r>
                  <a:rPr lang="es-ES" sz="2400" dirty="0" smtClean="0"/>
                  <a:t>Cada ángulo podría tener más de una amplitud representándose 3 bits por cada elemento de señal</a:t>
                </a:r>
              </a:p>
              <a:p>
                <a:endParaRPr lang="es-EC" sz="24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908720"/>
                <a:ext cx="10972800" cy="4958680"/>
              </a:xfrm>
              <a:blipFill>
                <a:blip r:embed="rId2"/>
                <a:stretch>
                  <a:fillRect l="-333" t="-860" r="-833" b="-3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321AFB-CF0B-4EB8-98DF-09C231527B81}" type="slidenum">
              <a:rPr lang="es-EC" smtClean="0"/>
              <a:pPr>
                <a:defRPr/>
              </a:pPr>
              <a:t>38</a:t>
            </a:fld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8553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 smtClean="0"/>
              <a:t>2.2.3 </a:t>
            </a:r>
            <a:r>
              <a:rPr lang="es-ES" sz="3200" dirty="0"/>
              <a:t>Datos analógicos, señales digitales</a:t>
            </a:r>
          </a:p>
        </p:txBody>
      </p:sp>
      <p:sp>
        <p:nvSpPr>
          <p:cNvPr id="39939" name="2 Marcador de contenido"/>
          <p:cNvSpPr>
            <a:spLocks noGrp="1"/>
          </p:cNvSpPr>
          <p:nvPr>
            <p:ph idx="1"/>
          </p:nvPr>
        </p:nvSpPr>
        <p:spPr>
          <a:xfrm>
            <a:off x="609600" y="1988840"/>
            <a:ext cx="10972800" cy="3886200"/>
          </a:xfrm>
        </p:spPr>
        <p:txBody>
          <a:bodyPr/>
          <a:lstStyle/>
          <a:p>
            <a:r>
              <a:rPr lang="es-ES" sz="2400" dirty="0"/>
              <a:t>P</a:t>
            </a:r>
            <a:r>
              <a:rPr lang="es-ES" sz="2400" dirty="0" smtClean="0"/>
              <a:t>roceso de </a:t>
            </a:r>
            <a:r>
              <a:rPr lang="es-ES" sz="2400" i="1" dirty="0"/>
              <a:t>digitalización</a:t>
            </a:r>
          </a:p>
          <a:p>
            <a:r>
              <a:rPr lang="es-ES" sz="2400" dirty="0" smtClean="0"/>
              <a:t>Dispositivo </a:t>
            </a:r>
            <a:r>
              <a:rPr lang="es-ES" sz="2400" i="1" dirty="0" err="1"/>
              <a:t>codec</a:t>
            </a:r>
            <a:endParaRPr lang="es-ES" sz="2400" i="1" dirty="0"/>
          </a:p>
          <a:p>
            <a:pPr algn="just"/>
            <a:r>
              <a:rPr lang="es-ES" sz="2400" dirty="0" smtClean="0"/>
              <a:t>Las </a:t>
            </a:r>
            <a:r>
              <a:rPr lang="es-ES" sz="2400" dirty="0"/>
              <a:t>señales </a:t>
            </a:r>
            <a:r>
              <a:rPr lang="es-ES" sz="2400" dirty="0" smtClean="0"/>
              <a:t>digitales luego </a:t>
            </a:r>
            <a:r>
              <a:rPr lang="es-ES" sz="2400" dirty="0"/>
              <a:t>se modulan para convertirlas en señales analógicas para transmitirlas a grandes distancias</a:t>
            </a:r>
          </a:p>
          <a:p>
            <a:pPr algn="just"/>
            <a:r>
              <a:rPr lang="es-ES" sz="2400" dirty="0"/>
              <a:t>D</a:t>
            </a:r>
            <a:r>
              <a:rPr lang="es-ES" sz="2400" dirty="0" smtClean="0"/>
              <a:t>os </a:t>
            </a:r>
            <a:r>
              <a:rPr lang="es-ES" sz="2400" dirty="0"/>
              <a:t>técnicas de </a:t>
            </a:r>
            <a:r>
              <a:rPr lang="es-ES" sz="2400" dirty="0" smtClean="0"/>
              <a:t>digitalización:</a:t>
            </a:r>
            <a:endParaRPr lang="es-ES" sz="2400" dirty="0"/>
          </a:p>
          <a:p>
            <a:pPr lvl="1" algn="just"/>
            <a:r>
              <a:rPr lang="es-ES" sz="2000" dirty="0"/>
              <a:t>Modulación por codificación de impulsos</a:t>
            </a:r>
          </a:p>
          <a:p>
            <a:pPr lvl="1" algn="just"/>
            <a:r>
              <a:rPr lang="es-ES" sz="2000" dirty="0"/>
              <a:t>Modulación delta</a:t>
            </a:r>
          </a:p>
          <a:p>
            <a:pPr algn="just"/>
            <a:endParaRPr lang="es-ES" sz="2400" dirty="0"/>
          </a:p>
        </p:txBody>
      </p:sp>
      <p:sp>
        <p:nvSpPr>
          <p:cNvPr id="39940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EA1565D-6284-473E-837E-AC8EFE8594B5}" type="slidenum">
              <a:rPr lang="es-EC" sz="1200" b="0">
                <a:latin typeface="Arial Black" pitchFamily="34" charset="0"/>
              </a:rPr>
              <a:pPr eaLnBrk="1" hangingPunct="1"/>
              <a:t>39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39941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188639"/>
            <a:ext cx="10972800" cy="1580769"/>
          </a:xfrm>
        </p:spPr>
        <p:txBody>
          <a:bodyPr/>
          <a:lstStyle/>
          <a:p>
            <a:r>
              <a:rPr lang="es-EC" sz="3200" dirty="0" smtClean="0"/>
              <a:t>Teoría de la Información</a:t>
            </a:r>
            <a:endParaRPr lang="en-US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600" y="1360239"/>
            <a:ext cx="10972800" cy="4884985"/>
          </a:xfrm>
        </p:spPr>
        <p:txBody>
          <a:bodyPr/>
          <a:lstStyle/>
          <a:p>
            <a:pPr algn="just"/>
            <a:r>
              <a:rPr lang="es-MX" sz="2400" dirty="0"/>
              <a:t>Es una rama de las matemáticas y de las Ciencias de la Computación</a:t>
            </a:r>
          </a:p>
          <a:p>
            <a:pPr algn="just"/>
            <a:r>
              <a:rPr lang="es-MX" sz="2400" dirty="0" smtClean="0"/>
              <a:t>Estudia:</a:t>
            </a:r>
          </a:p>
          <a:p>
            <a:pPr lvl="1" algn="just"/>
            <a:r>
              <a:rPr lang="es-MX" sz="2000" dirty="0" smtClean="0"/>
              <a:t>La manera de medir la </a:t>
            </a:r>
            <a:r>
              <a:rPr lang="es-MX" sz="2000" dirty="0"/>
              <a:t>cantidad de información que tiene un mensaje transmitido a través de un canal de </a:t>
            </a:r>
            <a:r>
              <a:rPr lang="es-MX" sz="2000" dirty="0" smtClean="0"/>
              <a:t>comunicación</a:t>
            </a:r>
          </a:p>
          <a:p>
            <a:pPr lvl="1" algn="just"/>
            <a:r>
              <a:rPr lang="es-MX" sz="2000" dirty="0" smtClean="0"/>
              <a:t>La forma eficiente de representar o codificar información (analogía: sistema ideográfico)</a:t>
            </a:r>
          </a:p>
          <a:p>
            <a:pPr lvl="1" algn="just"/>
            <a:r>
              <a:rPr lang="es-MX" sz="2000" dirty="0" smtClean="0"/>
              <a:t>La capacidad de transmisión de los medios de comunicación</a:t>
            </a:r>
          </a:p>
          <a:p>
            <a:pPr lvl="1" algn="just"/>
            <a:r>
              <a:rPr lang="es-MX" sz="2000" dirty="0" smtClean="0"/>
              <a:t>Los métodos de detección y corrección de errores en la información al ser transmitida</a:t>
            </a:r>
          </a:p>
          <a:p>
            <a:pPr lvl="1" algn="just"/>
            <a:r>
              <a:rPr lang="es-MX" sz="2000" dirty="0" smtClean="0"/>
              <a:t>Ruido en la información</a:t>
            </a:r>
          </a:p>
          <a:p>
            <a:pPr lvl="1" algn="just"/>
            <a:r>
              <a:rPr lang="es-MX" sz="2000" dirty="0"/>
              <a:t>C</a:t>
            </a:r>
            <a:r>
              <a:rPr lang="es-MX" sz="2000" dirty="0" smtClean="0"/>
              <a:t>ompresión de datos</a:t>
            </a:r>
          </a:p>
          <a:p>
            <a:pPr lvl="1" algn="just"/>
            <a:r>
              <a:rPr lang="es-MX" sz="2000" dirty="0" smtClean="0"/>
              <a:t>Criptografía</a:t>
            </a:r>
            <a:endParaRPr lang="es-MX" sz="2000" dirty="0"/>
          </a:p>
          <a:p>
            <a:pPr algn="just"/>
            <a:r>
              <a:rPr lang="es-MX" sz="2400" dirty="0" smtClean="0"/>
              <a:t>Fundada por el ingeniero estadounidense Claude Shannon en 1948</a:t>
            </a:r>
          </a:p>
          <a:p>
            <a:pPr algn="just"/>
            <a:r>
              <a:rPr lang="es-MX" sz="2400" dirty="0" smtClean="0"/>
              <a:t>Para estudiar la Capa Física se necesita parte de la Teoría de la Información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321AFB-CF0B-4EB8-98DF-09C231527B81}" type="slidenum">
              <a:rPr lang="es-EC" smtClean="0"/>
              <a:pPr>
                <a:defRPr/>
              </a:pPr>
              <a:t>4</a:t>
            </a:fld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9599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Modulación por codificación de impulsos</a:t>
            </a:r>
          </a:p>
        </p:txBody>
      </p:sp>
      <p:sp>
        <p:nvSpPr>
          <p:cNvPr id="4096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s-ES" sz="2400" dirty="0"/>
              <a:t>PCM Pulse </a:t>
            </a:r>
            <a:r>
              <a:rPr lang="es-ES" sz="2400" dirty="0" err="1"/>
              <a:t>Code</a:t>
            </a:r>
            <a:r>
              <a:rPr lang="es-ES" sz="2400" dirty="0"/>
              <a:t> </a:t>
            </a:r>
            <a:r>
              <a:rPr lang="es-ES" sz="2400" dirty="0" err="1"/>
              <a:t>Modulation</a:t>
            </a:r>
            <a:endParaRPr lang="es-ES" sz="2400" dirty="0"/>
          </a:p>
          <a:p>
            <a:pPr algn="just">
              <a:spcBef>
                <a:spcPts val="1200"/>
              </a:spcBef>
            </a:pPr>
            <a:r>
              <a:rPr lang="es-ES" sz="2400" dirty="0" smtClean="0"/>
              <a:t>Se basa en el </a:t>
            </a:r>
            <a:r>
              <a:rPr lang="es-ES" sz="2400" dirty="0" smtClean="0">
                <a:solidFill>
                  <a:srgbClr val="FF0000"/>
                </a:solidFill>
              </a:rPr>
              <a:t>Teorema </a:t>
            </a:r>
            <a:r>
              <a:rPr lang="es-ES" sz="2400" dirty="0">
                <a:solidFill>
                  <a:srgbClr val="FF0000"/>
                </a:solidFill>
              </a:rPr>
              <a:t>de </a:t>
            </a:r>
            <a:r>
              <a:rPr lang="es-ES" sz="2400" dirty="0" smtClean="0">
                <a:solidFill>
                  <a:srgbClr val="FF0000"/>
                </a:solidFill>
              </a:rPr>
              <a:t>Muestreo </a:t>
            </a:r>
            <a:r>
              <a:rPr lang="es-ES" sz="2400" dirty="0"/>
              <a:t>de Henry Nyquist-1928</a:t>
            </a:r>
          </a:p>
          <a:p>
            <a:pPr algn="just">
              <a:spcBef>
                <a:spcPts val="1200"/>
              </a:spcBef>
            </a:pPr>
            <a:r>
              <a:rPr lang="es-ES" sz="2400" dirty="0" smtClean="0"/>
              <a:t>Estas </a:t>
            </a:r>
            <a:r>
              <a:rPr lang="es-ES" sz="2400" dirty="0"/>
              <a:t>muestras se llaman PAM </a:t>
            </a:r>
            <a:r>
              <a:rPr lang="es-ES" sz="2000" i="1" dirty="0"/>
              <a:t>Pulse </a:t>
            </a:r>
            <a:r>
              <a:rPr lang="es-ES" sz="2000" i="1" dirty="0" err="1"/>
              <a:t>Amplitude</a:t>
            </a:r>
            <a:r>
              <a:rPr lang="es-ES" sz="2000" i="1" dirty="0"/>
              <a:t> </a:t>
            </a:r>
            <a:r>
              <a:rPr lang="es-ES" sz="2000" i="1" dirty="0" err="1"/>
              <a:t>Modulation</a:t>
            </a:r>
            <a:endParaRPr lang="es-ES" sz="2000" i="1" dirty="0"/>
          </a:p>
          <a:p>
            <a:pPr algn="just">
              <a:spcBef>
                <a:spcPts val="1200"/>
              </a:spcBef>
            </a:pPr>
            <a:r>
              <a:rPr lang="es-ES" sz="2400" dirty="0"/>
              <a:t>A cada muestra PAM se asigna un código digital</a:t>
            </a:r>
          </a:p>
        </p:txBody>
      </p:sp>
      <p:sp>
        <p:nvSpPr>
          <p:cNvPr id="40964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B651728-59CD-4023-9788-0AAB4A737AB2}" type="slidenum">
              <a:rPr lang="es-EC" sz="1200" b="0">
                <a:latin typeface="Arial Black" pitchFamily="34" charset="0"/>
              </a:rPr>
              <a:pPr eaLnBrk="1" hangingPunct="1"/>
              <a:t>40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40965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C85F822-C9DE-4275-A815-1D5C683842AC}" type="slidenum">
              <a:rPr lang="es-EC" smtClean="0"/>
              <a:pPr>
                <a:defRPr/>
              </a:pPr>
              <a:t>41</a:t>
            </a:fld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59" y="620688"/>
            <a:ext cx="3712187" cy="7333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042" y="1484784"/>
            <a:ext cx="3697015" cy="78896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561" y="2420888"/>
            <a:ext cx="3697015" cy="95586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159" y="3484859"/>
            <a:ext cx="3712187" cy="116827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042" y="4725144"/>
            <a:ext cx="3697015" cy="13756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/>
              <p:cNvSpPr txBox="1"/>
              <p:nvPr/>
            </p:nvSpPr>
            <p:spPr>
              <a:xfrm>
                <a:off x="695400" y="847544"/>
                <a:ext cx="17995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C" sz="2000" b="0" dirty="0" smtClean="0"/>
                  <a:t>f(x)=2sen(2</a:t>
                </a:r>
                <a14:m>
                  <m:oMath xmlns:m="http://schemas.openxmlformats.org/officeDocument/2006/math">
                    <m:r>
                      <a:rPr lang="es-EC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s-EC" sz="2000" b="0" dirty="0" smtClean="0"/>
                  <a:t>t)</a:t>
                </a:r>
                <a:endParaRPr lang="en-US" sz="2000" b="0" dirty="0"/>
              </a:p>
            </p:txBody>
          </p:sp>
        </mc:Choice>
        <mc:Fallback xmlns="">
          <p:sp>
            <p:nvSpPr>
              <p:cNvPr id="11" name="Cuadro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847544"/>
                <a:ext cx="1799595" cy="400110"/>
              </a:xfrm>
              <a:prstGeom prst="rect">
                <a:avLst/>
              </a:prstGeom>
              <a:blipFill>
                <a:blip r:embed="rId7"/>
                <a:stretch>
                  <a:fillRect l="-3390" t="-6061" r="-3729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/>
              <p:cNvSpPr txBox="1"/>
              <p:nvPr/>
            </p:nvSpPr>
            <p:spPr>
              <a:xfrm>
                <a:off x="695400" y="1703584"/>
                <a:ext cx="30458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C" sz="2000" b="0" dirty="0" smtClean="0"/>
                  <a:t>f(x)=2sen(</a:t>
                </a:r>
                <a:r>
                  <a:rPr lang="es-EC" sz="2000" b="0" dirty="0"/>
                  <a:t>2</a:t>
                </a:r>
                <a14:m>
                  <m:oMath xmlns:m="http://schemas.openxmlformats.org/officeDocument/2006/math">
                    <m:r>
                      <a:rPr lang="es-EC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s-EC" sz="2000" b="0" dirty="0" smtClean="0"/>
                  <a:t>t)+</a:t>
                </a:r>
                <a:r>
                  <a:rPr lang="es-EC" sz="2000" b="0" dirty="0" err="1" smtClean="0"/>
                  <a:t>sen</a:t>
                </a:r>
                <a:r>
                  <a:rPr lang="es-EC" sz="2000" b="0" dirty="0" smtClean="0"/>
                  <a:t>(</a:t>
                </a:r>
                <a:r>
                  <a:rPr lang="es-EC" sz="2000" b="0" dirty="0"/>
                  <a:t>2</a:t>
                </a:r>
                <a14:m>
                  <m:oMath xmlns:m="http://schemas.openxmlformats.org/officeDocument/2006/math">
                    <m:r>
                      <a:rPr lang="es-EC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s-EC" sz="2000" b="0" dirty="0" smtClean="0"/>
                  <a:t>3t)</a:t>
                </a:r>
                <a:endParaRPr lang="en-US" sz="2000" b="0" dirty="0"/>
              </a:p>
            </p:txBody>
          </p:sp>
        </mc:Choice>
        <mc:Fallback xmlns=""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703584"/>
                <a:ext cx="3045834" cy="400110"/>
              </a:xfrm>
              <a:prstGeom prst="rect">
                <a:avLst/>
              </a:prstGeom>
              <a:blipFill>
                <a:blip r:embed="rId8"/>
                <a:stretch>
                  <a:fillRect l="-2000" t="-6061" r="-180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695400" y="2724779"/>
                <a:ext cx="42920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C" sz="2000" b="0" dirty="0" smtClean="0"/>
                  <a:t>f(x)=2sen(</a:t>
                </a:r>
                <a:r>
                  <a:rPr lang="es-EC" sz="2000" b="0" dirty="0"/>
                  <a:t>2</a:t>
                </a:r>
                <a14:m>
                  <m:oMath xmlns:m="http://schemas.openxmlformats.org/officeDocument/2006/math">
                    <m:r>
                      <a:rPr lang="es-EC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s-EC" sz="2000" b="0" dirty="0" smtClean="0"/>
                  <a:t>t)+</a:t>
                </a:r>
                <a:r>
                  <a:rPr lang="es-EC" sz="2000" b="0" dirty="0" err="1" smtClean="0"/>
                  <a:t>sen</a:t>
                </a:r>
                <a:r>
                  <a:rPr lang="es-EC" sz="2000" b="0" dirty="0" smtClean="0"/>
                  <a:t>(</a:t>
                </a:r>
                <a:r>
                  <a:rPr lang="es-EC" sz="2000" b="0" dirty="0"/>
                  <a:t>2</a:t>
                </a:r>
                <a14:m>
                  <m:oMath xmlns:m="http://schemas.openxmlformats.org/officeDocument/2006/math">
                    <m:r>
                      <a:rPr lang="es-EC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s-EC" sz="2000" b="0" dirty="0" smtClean="0"/>
                  <a:t>3t)+</a:t>
                </a:r>
                <a:r>
                  <a:rPr lang="es-EC" sz="2000" b="0" dirty="0" err="1" smtClean="0"/>
                  <a:t>sen</a:t>
                </a:r>
                <a:r>
                  <a:rPr lang="es-EC" sz="2000" b="0" dirty="0" smtClean="0"/>
                  <a:t>(</a:t>
                </a:r>
                <a:r>
                  <a:rPr lang="es-EC" sz="2000" b="0" dirty="0"/>
                  <a:t>2</a:t>
                </a:r>
                <a14:m>
                  <m:oMath xmlns:m="http://schemas.openxmlformats.org/officeDocument/2006/math">
                    <m:r>
                      <a:rPr lang="es-EC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s-EC" sz="2000" b="0" dirty="0" smtClean="0"/>
                  <a:t>5t)</a:t>
                </a:r>
                <a:endParaRPr lang="en-US" sz="2000" b="0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2724779"/>
                <a:ext cx="4292072" cy="400110"/>
              </a:xfrm>
              <a:prstGeom prst="rect">
                <a:avLst/>
              </a:prstGeom>
              <a:blipFill>
                <a:blip r:embed="rId9"/>
                <a:stretch>
                  <a:fillRect l="-1420" t="-7576" r="-113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>
                <a:off x="695400" y="3803166"/>
                <a:ext cx="55383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C" sz="2000" b="0" dirty="0" smtClean="0"/>
                  <a:t>f(x)=2sen(</a:t>
                </a:r>
                <a:r>
                  <a:rPr lang="es-EC" sz="2000" b="0" dirty="0"/>
                  <a:t>2</a:t>
                </a:r>
                <a14:m>
                  <m:oMath xmlns:m="http://schemas.openxmlformats.org/officeDocument/2006/math">
                    <m:r>
                      <a:rPr lang="es-EC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s-EC" sz="2000" b="0" dirty="0" smtClean="0"/>
                  <a:t>t)+</a:t>
                </a:r>
                <a:r>
                  <a:rPr lang="es-EC" sz="2000" b="0" dirty="0" err="1" smtClean="0"/>
                  <a:t>sen</a:t>
                </a:r>
                <a:r>
                  <a:rPr lang="es-EC" sz="2000" b="0" dirty="0" smtClean="0"/>
                  <a:t>(</a:t>
                </a:r>
                <a:r>
                  <a:rPr lang="es-EC" sz="2000" b="0" dirty="0"/>
                  <a:t>2</a:t>
                </a:r>
                <a14:m>
                  <m:oMath xmlns:m="http://schemas.openxmlformats.org/officeDocument/2006/math">
                    <m:r>
                      <a:rPr lang="es-EC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s-EC" sz="2000" b="0" dirty="0" smtClean="0"/>
                  <a:t>3t)+</a:t>
                </a:r>
                <a:r>
                  <a:rPr lang="es-EC" sz="2000" b="0" dirty="0" err="1" smtClean="0"/>
                  <a:t>sen</a:t>
                </a:r>
                <a:r>
                  <a:rPr lang="es-EC" sz="2000" b="0" dirty="0" smtClean="0"/>
                  <a:t>(</a:t>
                </a:r>
                <a:r>
                  <a:rPr lang="es-EC" sz="2000" b="0" dirty="0"/>
                  <a:t>2</a:t>
                </a:r>
                <a14:m>
                  <m:oMath xmlns:m="http://schemas.openxmlformats.org/officeDocument/2006/math">
                    <m:r>
                      <a:rPr lang="es-EC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s-EC" sz="2000" b="0" dirty="0" smtClean="0"/>
                  <a:t>5t)+</a:t>
                </a:r>
                <a:r>
                  <a:rPr lang="es-EC" sz="2000" b="0" dirty="0" err="1" smtClean="0"/>
                  <a:t>sen</a:t>
                </a:r>
                <a:r>
                  <a:rPr lang="es-EC" sz="2000" b="0" dirty="0" smtClean="0"/>
                  <a:t>(</a:t>
                </a:r>
                <a:r>
                  <a:rPr lang="es-EC" sz="2000" b="0" dirty="0"/>
                  <a:t>2</a:t>
                </a:r>
                <a14:m>
                  <m:oMath xmlns:m="http://schemas.openxmlformats.org/officeDocument/2006/math">
                    <m:r>
                      <a:rPr lang="es-EC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s-EC" sz="2000" b="0" dirty="0" smtClean="0"/>
                  <a:t>7t)</a:t>
                </a:r>
                <a:endParaRPr lang="en-US" sz="2000" b="0" dirty="0"/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3803166"/>
                <a:ext cx="5538311" cy="400110"/>
              </a:xfrm>
              <a:prstGeom prst="rect">
                <a:avLst/>
              </a:prstGeom>
              <a:blipFill>
                <a:blip r:embed="rId10"/>
                <a:stretch>
                  <a:fillRect l="-1100" t="-7576" r="-66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695400" y="5189130"/>
                <a:ext cx="67845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C" sz="2000" b="0" dirty="0" smtClean="0"/>
                  <a:t>f(x)=2sen(</a:t>
                </a:r>
                <a:r>
                  <a:rPr lang="es-EC" sz="2000" b="0" dirty="0"/>
                  <a:t>2</a:t>
                </a:r>
                <a14:m>
                  <m:oMath xmlns:m="http://schemas.openxmlformats.org/officeDocument/2006/math">
                    <m:r>
                      <a:rPr lang="es-EC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s-EC" sz="2000" b="0" dirty="0" smtClean="0"/>
                  <a:t>t)+</a:t>
                </a:r>
                <a:r>
                  <a:rPr lang="es-EC" sz="2000" b="0" dirty="0" err="1" smtClean="0"/>
                  <a:t>sen</a:t>
                </a:r>
                <a:r>
                  <a:rPr lang="es-EC" sz="2000" b="0" dirty="0" smtClean="0"/>
                  <a:t>(</a:t>
                </a:r>
                <a:r>
                  <a:rPr lang="es-EC" sz="2000" b="0" dirty="0"/>
                  <a:t>2</a:t>
                </a:r>
                <a14:m>
                  <m:oMath xmlns:m="http://schemas.openxmlformats.org/officeDocument/2006/math">
                    <m:r>
                      <a:rPr lang="es-EC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s-EC" sz="2000" b="0" dirty="0" smtClean="0"/>
                  <a:t>3t)+</a:t>
                </a:r>
                <a:r>
                  <a:rPr lang="es-EC" sz="2000" b="0" dirty="0" err="1" smtClean="0"/>
                  <a:t>sen</a:t>
                </a:r>
                <a:r>
                  <a:rPr lang="es-EC" sz="2000" b="0" dirty="0" smtClean="0"/>
                  <a:t>(</a:t>
                </a:r>
                <a:r>
                  <a:rPr lang="es-EC" sz="2000" b="0" dirty="0"/>
                  <a:t>2</a:t>
                </a:r>
                <a14:m>
                  <m:oMath xmlns:m="http://schemas.openxmlformats.org/officeDocument/2006/math">
                    <m:r>
                      <a:rPr lang="es-EC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s-EC" sz="2000" b="0" dirty="0" smtClean="0"/>
                  <a:t>5t)+</a:t>
                </a:r>
                <a:r>
                  <a:rPr lang="es-EC" sz="2000" b="0" dirty="0" err="1" smtClean="0"/>
                  <a:t>sen</a:t>
                </a:r>
                <a:r>
                  <a:rPr lang="es-EC" sz="2000" b="0" dirty="0" smtClean="0"/>
                  <a:t>(</a:t>
                </a:r>
                <a:r>
                  <a:rPr lang="es-EC" sz="2000" b="0" dirty="0"/>
                  <a:t>2</a:t>
                </a:r>
                <a14:m>
                  <m:oMath xmlns:m="http://schemas.openxmlformats.org/officeDocument/2006/math">
                    <m:r>
                      <a:rPr lang="es-EC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s-EC" sz="2000" b="0" dirty="0" smtClean="0"/>
                  <a:t>7t)+</a:t>
                </a:r>
                <a:r>
                  <a:rPr lang="es-EC" sz="2000" b="0" dirty="0" err="1" smtClean="0"/>
                  <a:t>sen</a:t>
                </a:r>
                <a:r>
                  <a:rPr lang="es-EC" sz="2000" b="0" dirty="0" smtClean="0"/>
                  <a:t>(</a:t>
                </a:r>
                <a:r>
                  <a:rPr lang="es-EC" sz="2000" b="0" dirty="0"/>
                  <a:t>2</a:t>
                </a:r>
                <a14:m>
                  <m:oMath xmlns:m="http://schemas.openxmlformats.org/officeDocument/2006/math">
                    <m:r>
                      <a:rPr lang="es-EC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s-EC" sz="2000" b="0" dirty="0" smtClean="0"/>
                  <a:t>9t)</a:t>
                </a:r>
                <a:endParaRPr lang="en-US" sz="2000" b="0" dirty="0"/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5189130"/>
                <a:ext cx="6784550" cy="400110"/>
              </a:xfrm>
              <a:prstGeom prst="rect">
                <a:avLst/>
              </a:prstGeom>
              <a:blipFill>
                <a:blip r:embed="rId11"/>
                <a:stretch>
                  <a:fillRect l="-898" t="-6061" r="-359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75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C85F822-C9DE-4275-A815-1D5C683842AC}" type="slidenum">
              <a:rPr lang="es-EC" smtClean="0"/>
              <a:pPr>
                <a:defRPr/>
              </a:pPr>
              <a:t>42</a:t>
            </a:fld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37" y="1842866"/>
            <a:ext cx="6449325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2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61EEFD0-A7E0-4969-B835-169512BC8693}" type="slidenum">
              <a:rPr lang="es-EC" sz="1200" b="0">
                <a:latin typeface="Arial Black" pitchFamily="34" charset="0"/>
              </a:rPr>
              <a:pPr eaLnBrk="1" hangingPunct="1"/>
              <a:t>43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95235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952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3200" dirty="0"/>
              <a:t>Teorema de muestreo de Nyquist</a:t>
            </a:r>
          </a:p>
        </p:txBody>
      </p:sp>
      <p:sp>
        <p:nvSpPr>
          <p:cNvPr id="952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00213"/>
            <a:ext cx="10972800" cy="4824412"/>
          </a:xfrm>
        </p:spPr>
        <p:txBody>
          <a:bodyPr/>
          <a:lstStyle/>
          <a:p>
            <a:pPr algn="just">
              <a:spcBef>
                <a:spcPts val="1200"/>
              </a:spcBef>
              <a:buClr>
                <a:srgbClr val="9999CC"/>
              </a:buClr>
            </a:pPr>
            <a:r>
              <a:rPr lang="es-ES_tradnl" sz="2400" dirty="0"/>
              <a:t>Si se pasa una señal analógica en banda base</a:t>
            </a:r>
            <a:r>
              <a:rPr lang="es-ES_tradnl" sz="2400" baseline="30000" dirty="0"/>
              <a:t>1</a:t>
            </a:r>
            <a:r>
              <a:rPr lang="es-ES_tradnl" sz="2400" dirty="0"/>
              <a:t> </a:t>
            </a:r>
            <a:r>
              <a:rPr lang="es-ES_tradnl" sz="2400" dirty="0" smtClean="0"/>
              <a:t>por un </a:t>
            </a:r>
            <a:r>
              <a:rPr lang="es-ES_tradnl" sz="2400" dirty="0"/>
              <a:t>filtro </a:t>
            </a:r>
            <a:r>
              <a:rPr lang="es-ES_tradnl" sz="2400" b="1" i="1" dirty="0"/>
              <a:t>paso-bajo</a:t>
            </a:r>
            <a:r>
              <a:rPr lang="es-ES_tradnl" sz="2400" dirty="0"/>
              <a:t> de ancho de banda </a:t>
            </a:r>
            <a:r>
              <a:rPr lang="es-ES_tradnl" sz="2400" dirty="0" smtClean="0"/>
              <a:t>B, la señal analógica </a:t>
            </a:r>
            <a:r>
              <a:rPr lang="es-ES_tradnl" sz="2400" dirty="0"/>
              <a:t>se puede reconstruir matemáticamente por completo, tomando </a:t>
            </a:r>
            <a:r>
              <a:rPr lang="es-ES_tradnl" sz="2400" dirty="0" smtClean="0"/>
              <a:t>solo un </a:t>
            </a:r>
            <a:r>
              <a:rPr lang="es-ES_tradnl" sz="2400" dirty="0"/>
              <a:t>número de </a:t>
            </a:r>
            <a:r>
              <a:rPr lang="es-ES_tradnl" sz="2400" dirty="0" smtClean="0"/>
              <a:t>muestras a intervalos regulares </a:t>
            </a:r>
            <a:r>
              <a:rPr lang="es-ES_tradnl" sz="2400" dirty="0"/>
              <a:t>igual al doble de la frecuencia </a:t>
            </a:r>
            <a:r>
              <a:rPr lang="es-ES_tradnl" sz="2400" dirty="0" smtClean="0"/>
              <a:t>máxima en cada segundo (2B muestras</a:t>
            </a:r>
            <a:r>
              <a:rPr lang="es-ES_tradnl" sz="2400" b="1" dirty="0" smtClean="0"/>
              <a:t>/</a:t>
            </a:r>
            <a:r>
              <a:rPr lang="es-ES_tradnl" sz="2400" dirty="0" err="1" smtClean="0"/>
              <a:t>seg</a:t>
            </a:r>
            <a:r>
              <a:rPr lang="es-ES_tradnl" sz="2400" dirty="0" smtClean="0"/>
              <a:t>).</a:t>
            </a:r>
          </a:p>
          <a:p>
            <a:pPr algn="just" eaLnBrk="1" hangingPunct="1">
              <a:spcAft>
                <a:spcPct val="50000"/>
              </a:spcAft>
            </a:pPr>
            <a:r>
              <a:rPr lang="es-ES" sz="2400" dirty="0" smtClean="0"/>
              <a:t>No </a:t>
            </a:r>
            <a:r>
              <a:rPr lang="es-ES" sz="2400" dirty="0"/>
              <a:t>tiene sentido muestrear más rápido ya que las componentes de frecuencias mayores a B ya fueron filtradas</a:t>
            </a:r>
          </a:p>
          <a:p>
            <a:pPr algn="just" eaLnBrk="1" hangingPunct="1">
              <a:spcAft>
                <a:spcPct val="50000"/>
              </a:spcAft>
              <a:buFont typeface="Wingdings" pitchFamily="2" charset="2"/>
              <a:buNone/>
            </a:pPr>
            <a:r>
              <a:rPr lang="es-ES_tradnl" sz="2000" baseline="30000" dirty="0"/>
              <a:t>1</a:t>
            </a:r>
            <a:r>
              <a:rPr lang="es-ES_tradnl" sz="2000" dirty="0"/>
              <a:t> Señal en banda base: Señal en baja frecuencia antes de sufrir modulación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61260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1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D5296BA-50AF-444F-991F-4C5BF310F7F5}" type="slidenum">
              <a:rPr lang="es-EC" sz="1200" b="0">
                <a:latin typeface="Arial Black" pitchFamily="34" charset="0"/>
              </a:rPr>
              <a:pPr eaLnBrk="1" hangingPunct="1"/>
              <a:t>44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41987" name="2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763" y="1700807"/>
            <a:ext cx="4163486" cy="315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990" name="3 CuadroTexto"/>
          <p:cNvSpPr txBox="1">
            <a:spLocks noChangeArrowheads="1"/>
          </p:cNvSpPr>
          <p:nvPr/>
        </p:nvSpPr>
        <p:spPr bwMode="auto">
          <a:xfrm>
            <a:off x="2640013" y="4983260"/>
            <a:ext cx="22844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400"/>
              <a:t>Muestras PAM</a:t>
            </a:r>
          </a:p>
        </p:txBody>
      </p:sp>
      <p:cxnSp>
        <p:nvCxnSpPr>
          <p:cNvPr id="5" name="4 Conector recto"/>
          <p:cNvCxnSpPr/>
          <p:nvPr/>
        </p:nvCxnSpPr>
        <p:spPr bwMode="auto">
          <a:xfrm>
            <a:off x="3143672" y="692696"/>
            <a:ext cx="1152128" cy="144016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" name="Grupo 1"/>
          <p:cNvGrpSpPr/>
          <p:nvPr/>
        </p:nvGrpSpPr>
        <p:grpSpPr>
          <a:xfrm>
            <a:off x="6364288" y="476672"/>
            <a:ext cx="4340224" cy="4896767"/>
            <a:chOff x="6364288" y="908721"/>
            <a:chExt cx="4340224" cy="4896767"/>
          </a:xfrm>
        </p:grpSpPr>
        <p:pic>
          <p:nvPicPr>
            <p:cNvPr id="4198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3562" y="1341438"/>
              <a:ext cx="3790950" cy="4464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" name="2 Conector recto"/>
            <p:cNvCxnSpPr/>
            <p:nvPr/>
          </p:nvCxnSpPr>
          <p:spPr bwMode="auto">
            <a:xfrm>
              <a:off x="6364288" y="908721"/>
              <a:ext cx="117227" cy="271316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8 Conector recto"/>
            <p:cNvCxnSpPr/>
            <p:nvPr/>
          </p:nvCxnSpPr>
          <p:spPr bwMode="auto">
            <a:xfrm>
              <a:off x="10225930" y="1844824"/>
              <a:ext cx="0" cy="3960664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14 Conector recto"/>
            <p:cNvCxnSpPr/>
            <p:nvPr/>
          </p:nvCxnSpPr>
          <p:spPr bwMode="auto">
            <a:xfrm>
              <a:off x="9937898" y="1844824"/>
              <a:ext cx="0" cy="3960664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15 Conector recto"/>
            <p:cNvCxnSpPr/>
            <p:nvPr/>
          </p:nvCxnSpPr>
          <p:spPr bwMode="auto">
            <a:xfrm>
              <a:off x="9577858" y="1844824"/>
              <a:ext cx="0" cy="3960664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16 Conector recto"/>
            <p:cNvCxnSpPr/>
            <p:nvPr/>
          </p:nvCxnSpPr>
          <p:spPr bwMode="auto">
            <a:xfrm>
              <a:off x="9289826" y="1844824"/>
              <a:ext cx="0" cy="3960664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" name="CuadroTexto 5"/>
          <p:cNvSpPr txBox="1"/>
          <p:nvPr/>
        </p:nvSpPr>
        <p:spPr>
          <a:xfrm flipH="1">
            <a:off x="2635623" y="5631631"/>
            <a:ext cx="706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b="0" dirty="0" smtClean="0"/>
              <a:t>Con 4 bits se alcanzan 16 niveles de </a:t>
            </a:r>
            <a:r>
              <a:rPr lang="es-EC" sz="2400" b="0" dirty="0" err="1" smtClean="0"/>
              <a:t>cuantización</a:t>
            </a:r>
            <a:endParaRPr lang="en-US" sz="24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3011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196752"/>
                <a:ext cx="10972800" cy="4670648"/>
              </a:xfrm>
            </p:spPr>
            <p:txBody>
              <a:bodyPr/>
              <a:lstStyle/>
              <a:p>
                <a:pPr algn="just">
                  <a:spcBef>
                    <a:spcPts val="1200"/>
                  </a:spcBef>
                </a:pPr>
                <a:r>
                  <a:rPr lang="es-ES" sz="2400" dirty="0" smtClean="0"/>
                  <a:t>A mayor número de niveles, mejor calidad de digitalización</a:t>
                </a:r>
              </a:p>
              <a:p>
                <a:pPr algn="just">
                  <a:spcBef>
                    <a:spcPts val="1200"/>
                  </a:spcBef>
                </a:pPr>
                <a:r>
                  <a:rPr lang="es-ES" sz="2400" dirty="0"/>
                  <a:t>Ejemplo</a:t>
                </a:r>
              </a:p>
              <a:p>
                <a:pPr lvl="1" algn="just">
                  <a:spcBef>
                    <a:spcPts val="1200"/>
                  </a:spcBef>
                </a:pPr>
                <a:r>
                  <a:rPr lang="es-ES" sz="2000" dirty="0"/>
                  <a:t>C</a:t>
                </a:r>
                <a:r>
                  <a:rPr lang="es-ES" sz="2000" dirty="0" smtClean="0"/>
                  <a:t>ada </a:t>
                </a:r>
                <a:r>
                  <a:rPr lang="es-ES" sz="2000" dirty="0"/>
                  <a:t>muestra se representa con 8 bits</a:t>
                </a:r>
                <a:r>
                  <a:rPr lang="es-ES" sz="2000" dirty="0" smtClean="0"/>
                  <a:t>, ¿cuántos niveles de </a:t>
                </a:r>
                <a:r>
                  <a:rPr lang="es-ES" sz="2000" dirty="0" err="1" smtClean="0"/>
                  <a:t>cuantización</a:t>
                </a:r>
                <a:r>
                  <a:rPr lang="es-ES" sz="2000" dirty="0" smtClean="0"/>
                  <a:t> se tienen?</a:t>
                </a:r>
                <a:endParaRPr lang="es-ES" sz="2000" dirty="0"/>
              </a:p>
              <a:p>
                <a:pPr lvl="1" algn="just">
                  <a:spcBef>
                    <a:spcPts val="1200"/>
                  </a:spcBef>
                </a:pPr>
                <a:r>
                  <a:rPr lang="es-ES" sz="2000" dirty="0"/>
                  <a:t>Con 8 bits se alcanzan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s-ES" sz="2000" i="1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r>
                  <a:rPr lang="es-ES" sz="2000" dirty="0"/>
                  <a:t> </a:t>
                </a:r>
                <a:r>
                  <a:rPr lang="es-ES" sz="2000" dirty="0" smtClean="0"/>
                  <a:t>niveles</a:t>
                </a:r>
              </a:p>
              <a:p>
                <a:pPr lvl="1" algn="just">
                  <a:spcBef>
                    <a:spcPts val="1200"/>
                  </a:spcBef>
                </a:pPr>
                <a:r>
                  <a:rPr lang="es-ES" sz="2000" dirty="0" smtClean="0"/>
                  <a:t>¿Cuál es la velocidad de transmisión que se requiere?</a:t>
                </a:r>
                <a:endParaRPr lang="es-ES" sz="2000" dirty="0"/>
              </a:p>
              <a:p>
                <a:pPr lvl="1" algn="just">
                  <a:spcBef>
                    <a:spcPts val="1200"/>
                  </a:spcBef>
                </a:pPr>
                <a:r>
                  <a:rPr lang="es-ES" sz="2000" dirty="0" smtClean="0"/>
                  <a:t>Rango de frecuencias de la voz es 300 a 4000 Hz</a:t>
                </a:r>
              </a:p>
              <a:p>
                <a:pPr lvl="1" algn="just">
                  <a:spcBef>
                    <a:spcPts val="1200"/>
                  </a:spcBef>
                </a:pPr>
                <a:r>
                  <a:rPr lang="es-ES" sz="2000" dirty="0"/>
                  <a:t>L</a:t>
                </a:r>
                <a:r>
                  <a:rPr lang="es-ES" sz="2000" dirty="0" smtClean="0"/>
                  <a:t>a frecuencia más alta es 4000 </a:t>
                </a:r>
                <a:r>
                  <a:rPr lang="es-ES" sz="2000" dirty="0"/>
                  <a:t>Hz</a:t>
                </a:r>
              </a:p>
              <a:p>
                <a:pPr lvl="1" algn="just">
                  <a:spcBef>
                    <a:spcPts val="1200"/>
                  </a:spcBef>
                </a:pPr>
                <a:r>
                  <a:rPr lang="es-ES" sz="2000" dirty="0" smtClean="0"/>
                  <a:t>Es suficiente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×4000=8000</m:t>
                    </m:r>
                  </m:oMath>
                </a14:m>
                <a:r>
                  <a:rPr lang="es-ES" sz="2000" dirty="0" smtClean="0"/>
                  <a:t> </a:t>
                </a:r>
                <a:r>
                  <a:rPr lang="es-ES" sz="2000" dirty="0"/>
                  <a:t>muestras en un segundo (Nyquist)</a:t>
                </a:r>
              </a:p>
              <a:p>
                <a:pPr lvl="1" algn="just">
                  <a:spcBef>
                    <a:spcPts val="1200"/>
                  </a:spcBef>
                </a:pPr>
                <a:r>
                  <a:rPr lang="es-ES" sz="2000" b="0" dirty="0" smtClean="0"/>
                  <a:t>El ancho de banda requerido es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8000 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𝑚𝑢𝑒𝑠𝑡𝑟𝑎𝑠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×8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𝑏𝑖𝑡𝑠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=64</m:t>
                    </m:r>
                    <m:r>
                      <a:rPr lang="es-E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𝑘𝑏𝑝𝑠</m:t>
                    </m:r>
                  </m:oMath>
                </a14:m>
                <a:endParaRPr lang="es-ES" sz="2000" dirty="0"/>
              </a:p>
              <a:p>
                <a:pPr algn="just">
                  <a:spcBef>
                    <a:spcPts val="1200"/>
                  </a:spcBef>
                </a:pPr>
                <a:r>
                  <a:rPr lang="es-ES" sz="2400" dirty="0"/>
                  <a:t>En el receptor se invierte el proceso para obtener la señal </a:t>
                </a:r>
                <a:r>
                  <a:rPr lang="es-ES" sz="2400" dirty="0" smtClean="0"/>
                  <a:t>analógica</a:t>
                </a:r>
                <a:endParaRPr lang="es-ES" sz="2400" dirty="0"/>
              </a:p>
            </p:txBody>
          </p:sp>
        </mc:Choice>
        <mc:Fallback xmlns="">
          <p:sp>
            <p:nvSpPr>
              <p:cNvPr id="43011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196752"/>
                <a:ext cx="10972800" cy="4670648"/>
              </a:xfrm>
              <a:blipFill>
                <a:blip r:embed="rId2"/>
                <a:stretch>
                  <a:fillRect l="-333" t="-913" b="-3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012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27AADA9-B11B-48E5-9AB9-BD7335EA8B61}" type="slidenum">
              <a:rPr lang="es-EC" sz="1200" b="0">
                <a:latin typeface="Arial Black" pitchFamily="34" charset="0"/>
              </a:rPr>
              <a:pPr eaLnBrk="1" hangingPunct="1"/>
              <a:t>45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43013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dirty="0" smtClean="0"/>
              <a:t>Ing. Raúl Ortiz Gaona, PhD</a:t>
            </a:r>
            <a:endParaRPr lang="es-EC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2 Marcador de contenido"/>
          <p:cNvSpPr>
            <a:spLocks noGrp="1"/>
          </p:cNvSpPr>
          <p:nvPr>
            <p:ph idx="1"/>
          </p:nvPr>
        </p:nvSpPr>
        <p:spPr>
          <a:xfrm>
            <a:off x="609600" y="836712"/>
            <a:ext cx="10972800" cy="1951856"/>
          </a:xfrm>
        </p:spPr>
        <p:txBody>
          <a:bodyPr/>
          <a:lstStyle/>
          <a:p>
            <a:pPr marL="0" indent="0" algn="just">
              <a:spcAft>
                <a:spcPts val="600"/>
              </a:spcAft>
              <a:buNone/>
            </a:pPr>
            <a:r>
              <a:rPr lang="es-ES" sz="2800" b="1" dirty="0" smtClean="0"/>
              <a:t>Codificación no lineal</a:t>
            </a:r>
          </a:p>
          <a:p>
            <a:pPr algn="just">
              <a:spcAft>
                <a:spcPts val="600"/>
              </a:spcAft>
            </a:pPr>
            <a:r>
              <a:rPr lang="es-ES" sz="2400" dirty="0" smtClean="0"/>
              <a:t>PCM </a:t>
            </a:r>
            <a:r>
              <a:rPr lang="es-ES" sz="2400" dirty="0"/>
              <a:t>se refina con técnicas de cuantificación no lineal</a:t>
            </a:r>
          </a:p>
          <a:p>
            <a:pPr algn="just">
              <a:spcAft>
                <a:spcPts val="600"/>
              </a:spcAft>
            </a:pPr>
            <a:r>
              <a:rPr lang="es-ES" sz="2400" dirty="0"/>
              <a:t>Los niveles no están igualmente separados</a:t>
            </a:r>
          </a:p>
          <a:p>
            <a:pPr algn="just">
              <a:spcAft>
                <a:spcPts val="600"/>
              </a:spcAft>
            </a:pPr>
            <a:r>
              <a:rPr lang="es-ES" sz="2400" dirty="0"/>
              <a:t>Se </a:t>
            </a:r>
            <a:r>
              <a:rPr lang="es-ES" sz="2400" dirty="0" smtClean="0"/>
              <a:t>usan más </a:t>
            </a:r>
            <a:r>
              <a:rPr lang="es-ES" sz="2400" dirty="0"/>
              <a:t>niveles de cuantificación para señales de poca amplitud</a:t>
            </a:r>
          </a:p>
        </p:txBody>
      </p:sp>
      <p:sp>
        <p:nvSpPr>
          <p:cNvPr id="44036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164BADF-D398-4436-BBD5-3B2C94632F6C}" type="slidenum">
              <a:rPr lang="es-EC" sz="1200" b="0">
                <a:latin typeface="Arial Black" pitchFamily="34" charset="0"/>
              </a:rPr>
              <a:pPr eaLnBrk="1" hangingPunct="1"/>
              <a:t>46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44037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3149600"/>
            <a:ext cx="3162300" cy="33337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779" y="3140968"/>
            <a:ext cx="3133725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Modulación Delta DM</a:t>
            </a:r>
          </a:p>
        </p:txBody>
      </p:sp>
      <p:sp>
        <p:nvSpPr>
          <p:cNvPr id="46083" name="2 Marcador de contenido"/>
          <p:cNvSpPr>
            <a:spLocks noGrp="1"/>
          </p:cNvSpPr>
          <p:nvPr>
            <p:ph idx="1"/>
          </p:nvPr>
        </p:nvSpPr>
        <p:spPr>
          <a:xfrm>
            <a:off x="609600" y="1981199"/>
            <a:ext cx="5558408" cy="4264025"/>
          </a:xfrm>
        </p:spPr>
        <p:txBody>
          <a:bodyPr/>
          <a:lstStyle/>
          <a:p>
            <a:pPr algn="just"/>
            <a:r>
              <a:rPr lang="es-ES" sz="2400" dirty="0"/>
              <a:t>Es una mejora a PCM</a:t>
            </a:r>
          </a:p>
          <a:p>
            <a:pPr algn="just"/>
            <a:r>
              <a:rPr lang="es-ES" sz="2400" dirty="0"/>
              <a:t>Cada muestra sube o baja un nivel </a:t>
            </a:r>
            <a:r>
              <a:rPr lang="es-ES" sz="2400" dirty="0" smtClean="0"/>
              <a:t> </a:t>
            </a:r>
            <a:r>
              <a:rPr lang="el-GR" sz="2400" dirty="0">
                <a:latin typeface="Times New Roman" pitchFamily="18" charset="0"/>
                <a:cs typeface="Times New Roman" pitchFamily="18" charset="0"/>
              </a:rPr>
              <a:t>δ</a:t>
            </a:r>
            <a:endParaRPr lang="es-E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s-ES" sz="2400" dirty="0" smtClean="0"/>
              <a:t>DM </a:t>
            </a:r>
            <a:r>
              <a:rPr lang="es-ES" sz="2400" dirty="0"/>
              <a:t>tiene un comportamiento binario</a:t>
            </a:r>
          </a:p>
          <a:p>
            <a:pPr algn="just"/>
            <a:r>
              <a:rPr lang="es-ES" sz="2400" dirty="0"/>
              <a:t>Cada muestra se representa con un </a:t>
            </a:r>
            <a:r>
              <a:rPr lang="es-ES" sz="2400" dirty="0" smtClean="0"/>
              <a:t>0 </a:t>
            </a:r>
            <a:r>
              <a:rPr lang="es-ES" sz="2400" dirty="0"/>
              <a:t>o 1</a:t>
            </a:r>
          </a:p>
          <a:p>
            <a:pPr algn="just"/>
            <a:r>
              <a:rPr lang="es-ES" sz="2400" dirty="0" smtClean="0"/>
              <a:t>Ventajas </a:t>
            </a:r>
            <a:r>
              <a:rPr lang="es-ES" sz="2400" dirty="0"/>
              <a:t>de </a:t>
            </a:r>
            <a:r>
              <a:rPr lang="es-ES" sz="2400" dirty="0" smtClean="0"/>
              <a:t>DM: sencillez y poco uso de ancho de banda</a:t>
            </a:r>
            <a:endParaRPr lang="es-ES" sz="2400" dirty="0"/>
          </a:p>
        </p:txBody>
      </p:sp>
      <p:sp>
        <p:nvSpPr>
          <p:cNvPr id="46084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0EAFBD6-C95A-4305-B2FD-7C52C25C3271}" type="slidenum">
              <a:rPr lang="es-EC" sz="1200" b="0">
                <a:latin typeface="Arial Black" pitchFamily="34" charset="0"/>
              </a:rPr>
              <a:pPr eaLnBrk="1" hangingPunct="1"/>
              <a:t>47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46085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657" y="1939255"/>
            <a:ext cx="5514975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2</a:t>
            </a:r>
            <a:r>
              <a:rPr lang="es-ES" sz="3200" dirty="0" smtClean="0"/>
              <a:t>.2.4 </a:t>
            </a:r>
            <a:r>
              <a:rPr lang="es-ES" sz="3200" dirty="0"/>
              <a:t>Datos analógicos, señales analógicas</a:t>
            </a:r>
          </a:p>
        </p:txBody>
      </p:sp>
      <p:sp>
        <p:nvSpPr>
          <p:cNvPr id="48131" name="2 Marcador de contenido"/>
          <p:cNvSpPr>
            <a:spLocks noGrp="1"/>
          </p:cNvSpPr>
          <p:nvPr>
            <p:ph idx="1"/>
          </p:nvPr>
        </p:nvSpPr>
        <p:spPr>
          <a:xfrm>
            <a:off x="609600" y="1981199"/>
            <a:ext cx="10972800" cy="4264025"/>
          </a:xfrm>
        </p:spPr>
        <p:txBody>
          <a:bodyPr/>
          <a:lstStyle/>
          <a:p>
            <a:pPr algn="just">
              <a:spcBef>
                <a:spcPts val="1800"/>
              </a:spcBef>
            </a:pPr>
            <a:r>
              <a:rPr lang="es-ES" sz="2400" dirty="0"/>
              <a:t>Razones para hacerlo</a:t>
            </a:r>
          </a:p>
          <a:p>
            <a:pPr marL="914400" lvl="1" indent="-457200" algn="just">
              <a:spcBef>
                <a:spcPts val="1800"/>
              </a:spcBef>
              <a:buFont typeface="+mj-lt"/>
              <a:buAutoNum type="arabicPeriod"/>
            </a:pPr>
            <a:r>
              <a:rPr lang="es-ES" sz="2000" dirty="0" smtClean="0"/>
              <a:t>Para </a:t>
            </a:r>
            <a:r>
              <a:rPr lang="es-ES" sz="2000" dirty="0"/>
              <a:t>transmitir por medios inalámbricos</a:t>
            </a:r>
          </a:p>
          <a:p>
            <a:pPr marL="914400" lvl="1" indent="-457200" algn="just">
              <a:spcBef>
                <a:spcPts val="1800"/>
              </a:spcBef>
              <a:buFont typeface="+mj-lt"/>
              <a:buAutoNum type="arabicPeriod"/>
            </a:pPr>
            <a:r>
              <a:rPr lang="es-ES" sz="2000" dirty="0" smtClean="0"/>
              <a:t>Para </a:t>
            </a:r>
            <a:r>
              <a:rPr lang="es-ES" sz="2000" dirty="0"/>
              <a:t>realizar </a:t>
            </a:r>
            <a:r>
              <a:rPr lang="es-ES" sz="2000" dirty="0" err="1" smtClean="0"/>
              <a:t>multiplexión</a:t>
            </a:r>
            <a:r>
              <a:rPr lang="es-ES" sz="2000" dirty="0" smtClean="0"/>
              <a:t> </a:t>
            </a:r>
            <a:r>
              <a:rPr lang="es-ES" sz="2000" dirty="0"/>
              <a:t>por división de frecuencia FDM</a:t>
            </a:r>
          </a:p>
          <a:p>
            <a:pPr algn="just">
              <a:spcBef>
                <a:spcPts val="1800"/>
              </a:spcBef>
            </a:pPr>
            <a:r>
              <a:rPr lang="es-ES" sz="2400" dirty="0"/>
              <a:t>Existen tres </a:t>
            </a:r>
            <a:r>
              <a:rPr lang="es-ES" sz="2400" dirty="0" smtClean="0"/>
              <a:t>técnicas de modulación: </a:t>
            </a:r>
            <a:r>
              <a:rPr lang="es-ES" sz="2000" dirty="0" smtClean="0"/>
              <a:t>AM</a:t>
            </a:r>
            <a:r>
              <a:rPr lang="es-ES" sz="2000" dirty="0"/>
              <a:t>, </a:t>
            </a:r>
            <a:r>
              <a:rPr lang="es-ES" sz="2000" dirty="0" smtClean="0"/>
              <a:t>FM</a:t>
            </a:r>
            <a:r>
              <a:rPr lang="es-ES" sz="2000" dirty="0"/>
              <a:t>, </a:t>
            </a:r>
            <a:r>
              <a:rPr lang="es-ES" sz="2000" dirty="0" smtClean="0"/>
              <a:t>PM</a:t>
            </a:r>
            <a:endParaRPr lang="es-ES" sz="1600" dirty="0"/>
          </a:p>
        </p:txBody>
      </p:sp>
      <p:sp>
        <p:nvSpPr>
          <p:cNvPr id="48132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D69592F-F327-4832-80B2-C6AAE8704829}" type="slidenum">
              <a:rPr lang="es-EC" sz="1200" b="0">
                <a:latin typeface="Arial Black" pitchFamily="34" charset="0"/>
              </a:rPr>
              <a:pPr eaLnBrk="1" hangingPunct="1"/>
              <a:t>48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48133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sz="3200" dirty="0"/>
          </a:p>
        </p:txBody>
      </p:sp>
      <p:sp>
        <p:nvSpPr>
          <p:cNvPr id="48131" name="2 Marcador de contenido"/>
          <p:cNvSpPr>
            <a:spLocks noGrp="1"/>
          </p:cNvSpPr>
          <p:nvPr>
            <p:ph idx="1"/>
          </p:nvPr>
        </p:nvSpPr>
        <p:spPr>
          <a:xfrm>
            <a:off x="609600" y="1981199"/>
            <a:ext cx="10972800" cy="4264025"/>
          </a:xfrm>
        </p:spPr>
        <p:txBody>
          <a:bodyPr/>
          <a:lstStyle/>
          <a:p>
            <a:pPr marL="400050" algn="just">
              <a:spcBef>
                <a:spcPts val="1800"/>
              </a:spcBef>
            </a:pPr>
            <a:r>
              <a:rPr lang="es-ES" sz="2400" dirty="0" smtClean="0"/>
              <a:t>Para </a:t>
            </a:r>
            <a:r>
              <a:rPr lang="es-ES" sz="2400" dirty="0"/>
              <a:t>transmitir por medios inalámbricos</a:t>
            </a:r>
          </a:p>
          <a:p>
            <a:pPr lvl="1" algn="just">
              <a:spcBef>
                <a:spcPts val="1800"/>
              </a:spcBef>
            </a:pPr>
            <a:r>
              <a:rPr lang="es-ES" sz="2200" dirty="0" smtClean="0"/>
              <a:t>Toda corriente alterna emite ondas electromagnéticas</a:t>
            </a:r>
          </a:p>
          <a:p>
            <a:pPr lvl="1" algn="just">
              <a:spcBef>
                <a:spcPts val="1800"/>
              </a:spcBef>
            </a:pPr>
            <a:r>
              <a:rPr lang="es-ES" sz="2200" dirty="0" smtClean="0"/>
              <a:t>Las ondas electromagnéticas son significativas cuando son generadas por corrientes alternas a partir de los 10KHz (comunicación submarina)</a:t>
            </a:r>
          </a:p>
          <a:p>
            <a:pPr lvl="2" algn="just">
              <a:spcBef>
                <a:spcPts val="1800"/>
              </a:spcBef>
            </a:pPr>
            <a:r>
              <a:rPr lang="es-ES" sz="1800" dirty="0" smtClean="0"/>
              <a:t>10 KHz: antena tendida horizontalmente en postes por varios km. </a:t>
            </a:r>
          </a:p>
          <a:p>
            <a:pPr lvl="1" algn="just">
              <a:spcBef>
                <a:spcPts val="1800"/>
              </a:spcBef>
            </a:pPr>
            <a:r>
              <a:rPr lang="es-ES" sz="2200" dirty="0" smtClean="0"/>
              <a:t>Es </a:t>
            </a:r>
            <a:r>
              <a:rPr lang="es-ES" sz="2200" dirty="0"/>
              <a:t>imposible transmitir en banda base (4 KHz) porque las antenas tendrían que ser muy </a:t>
            </a:r>
            <a:r>
              <a:rPr lang="es-ES" sz="2200" dirty="0" smtClean="0"/>
              <a:t>grandes. </a:t>
            </a:r>
            <a:r>
              <a:rPr lang="el-GR" sz="2200" dirty="0" smtClean="0"/>
              <a:t>λ</a:t>
            </a:r>
            <a:r>
              <a:rPr lang="es-ES" sz="2200" dirty="0" smtClean="0"/>
              <a:t> </a:t>
            </a:r>
            <a:r>
              <a:rPr lang="es-ES" sz="2200" dirty="0"/>
              <a:t>= </a:t>
            </a:r>
            <a:r>
              <a:rPr lang="es-ES" sz="2200" dirty="0" err="1"/>
              <a:t>cT</a:t>
            </a:r>
            <a:r>
              <a:rPr lang="es-ES" sz="2200" dirty="0"/>
              <a:t> = c/f</a:t>
            </a:r>
          </a:p>
          <a:p>
            <a:pPr lvl="1" algn="just">
              <a:spcBef>
                <a:spcPts val="1800"/>
              </a:spcBef>
            </a:pPr>
            <a:r>
              <a:rPr lang="es-ES" sz="2200" dirty="0"/>
              <a:t>M</a:t>
            </a:r>
            <a:r>
              <a:rPr lang="es-ES" sz="2200" dirty="0" smtClean="0"/>
              <a:t>edios </a:t>
            </a:r>
            <a:r>
              <a:rPr lang="es-ES" sz="2200" dirty="0"/>
              <a:t>inalámbricos utilizan frecuencias </a:t>
            </a:r>
            <a:r>
              <a:rPr lang="es-ES" sz="2200" dirty="0" smtClean="0"/>
              <a:t>elevadas: 10 </a:t>
            </a:r>
            <a:r>
              <a:rPr lang="es-ES" sz="2200" dirty="0"/>
              <a:t>KHz, MHz, </a:t>
            </a:r>
            <a:r>
              <a:rPr lang="es-ES" sz="2200" dirty="0" smtClean="0"/>
              <a:t>GHz</a:t>
            </a:r>
            <a:endParaRPr lang="es-ES" sz="2200" dirty="0"/>
          </a:p>
        </p:txBody>
      </p:sp>
      <p:sp>
        <p:nvSpPr>
          <p:cNvPr id="48132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D69592F-F327-4832-80B2-C6AAE8704829}" type="slidenum">
              <a:rPr lang="es-EC" sz="1200" b="0">
                <a:latin typeface="Arial Black" pitchFamily="34" charset="0"/>
              </a:rPr>
              <a:pPr eaLnBrk="1" hangingPunct="1"/>
              <a:t>49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48133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</p:spTree>
    <p:extLst>
      <p:ext uri="{BB962C8B-B14F-4D97-AF65-F5344CB8AC3E}">
        <p14:creationId xmlns:p14="http://schemas.microsoft.com/office/powerpoint/2010/main" val="147972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2 Marcador de contenido"/>
          <p:cNvSpPr>
            <a:spLocks noGrp="1"/>
          </p:cNvSpPr>
          <p:nvPr>
            <p:ph idx="1"/>
          </p:nvPr>
        </p:nvSpPr>
        <p:spPr>
          <a:xfrm>
            <a:off x="609600" y="1412776"/>
            <a:ext cx="11103024" cy="4462264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s-ES" sz="2400" dirty="0" smtClean="0"/>
              <a:t>Existen </a:t>
            </a:r>
            <a:r>
              <a:rPr lang="es-ES" sz="2400" dirty="0"/>
              <a:t>varios </a:t>
            </a:r>
            <a:r>
              <a:rPr lang="es-ES" sz="2400" dirty="0" smtClean="0"/>
              <a:t>formatos en los que se presenta la información:</a:t>
            </a:r>
          </a:p>
          <a:p>
            <a:pPr algn="just">
              <a:spcBef>
                <a:spcPts val="1200"/>
              </a:spcBef>
            </a:pPr>
            <a:r>
              <a:rPr lang="es-ES" sz="2400" dirty="0" smtClean="0"/>
              <a:t>Texto, sonido, </a:t>
            </a:r>
            <a:r>
              <a:rPr lang="es-ES" sz="2400" dirty="0"/>
              <a:t>imágenes y video</a:t>
            </a:r>
          </a:p>
          <a:p>
            <a:pPr algn="just">
              <a:spcBef>
                <a:spcPts val="1200"/>
              </a:spcBef>
            </a:pPr>
            <a:r>
              <a:rPr lang="es-ES" sz="2400" dirty="0" smtClean="0"/>
              <a:t>La información para ser transmitida se representa con señales electromagnéticas</a:t>
            </a:r>
          </a:p>
          <a:p>
            <a:pPr algn="just">
              <a:spcBef>
                <a:spcPts val="1200"/>
              </a:spcBef>
            </a:pPr>
            <a:r>
              <a:rPr lang="es-ES" sz="2400" dirty="0" smtClean="0"/>
              <a:t>Estas señales pueden ser analógicas o digitales según el medio que se use</a:t>
            </a:r>
          </a:p>
          <a:p>
            <a:pPr algn="just">
              <a:spcBef>
                <a:spcPts val="1200"/>
              </a:spcBef>
            </a:pPr>
            <a:r>
              <a:rPr lang="es-ES" sz="2400" dirty="0" smtClean="0"/>
              <a:t>El </a:t>
            </a:r>
            <a:r>
              <a:rPr lang="es-ES" sz="2400" dirty="0"/>
              <a:t>éxito en la transmisión depende de </a:t>
            </a:r>
            <a:r>
              <a:rPr lang="es-ES" sz="2400" dirty="0" smtClean="0"/>
              <a:t>dos cosas:</a:t>
            </a:r>
          </a:p>
          <a:p>
            <a:pPr lvl="1" algn="just">
              <a:spcBef>
                <a:spcPts val="1200"/>
              </a:spcBef>
            </a:pPr>
            <a:r>
              <a:rPr lang="es-ES" sz="2000" dirty="0"/>
              <a:t>las características físicas del medio</a:t>
            </a:r>
          </a:p>
          <a:p>
            <a:pPr lvl="1" algn="just">
              <a:spcBef>
                <a:spcPts val="1200"/>
              </a:spcBef>
            </a:pPr>
            <a:r>
              <a:rPr lang="es-ES" sz="2000" dirty="0" smtClean="0"/>
              <a:t>la </a:t>
            </a:r>
            <a:r>
              <a:rPr lang="es-ES" sz="2000" dirty="0"/>
              <a:t>calidad de la </a:t>
            </a:r>
            <a:r>
              <a:rPr lang="es-ES" sz="2000" dirty="0" smtClean="0"/>
              <a:t>señal</a:t>
            </a:r>
          </a:p>
        </p:txBody>
      </p:sp>
      <p:sp>
        <p:nvSpPr>
          <p:cNvPr id="5124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2889A19-37CB-4F76-A65C-D7FE395A7C1B}" type="slidenum">
              <a:rPr lang="es-EC" sz="1200" b="0">
                <a:latin typeface="Arial Black" pitchFamily="34" charset="0"/>
              </a:rPr>
              <a:pPr eaLnBrk="1" hangingPunct="1"/>
              <a:t>5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5125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321AFB-CF0B-4EB8-98DF-09C231527B81}" type="slidenum">
              <a:rPr lang="es-EC" smtClean="0"/>
              <a:pPr>
                <a:defRPr/>
              </a:pPr>
              <a:t>50</a:t>
            </a:fld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507632"/>
            <a:ext cx="4949851" cy="573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8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/>
              <a:t>AM</a:t>
            </a:r>
            <a:endParaRPr lang="es-ES" smtClean="0"/>
          </a:p>
        </p:txBody>
      </p:sp>
      <p:sp>
        <p:nvSpPr>
          <p:cNvPr id="49155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4575A89-2E93-4B4B-8D44-3B888C60A6D8}" type="slidenum">
              <a:rPr lang="es-EC" sz="1200" b="0">
                <a:latin typeface="Arial Black" pitchFamily="34" charset="0"/>
              </a:rPr>
              <a:pPr eaLnBrk="1" hangingPunct="1"/>
              <a:t>51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49156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4915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71814" y="1790700"/>
            <a:ext cx="5005387" cy="3151188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49158" name="5 CuadroTexto"/>
          <p:cNvSpPr txBox="1">
            <a:spLocks noChangeArrowheads="1"/>
          </p:cNvSpPr>
          <p:nvPr/>
        </p:nvSpPr>
        <p:spPr bwMode="auto">
          <a:xfrm>
            <a:off x="8256588" y="2295526"/>
            <a:ext cx="628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400" b="0"/>
              <a:t>x(t</a:t>
            </a:r>
            <a:r>
              <a:rPr lang="es-ES" sz="2400"/>
              <a:t>)</a:t>
            </a:r>
          </a:p>
        </p:txBody>
      </p:sp>
      <p:sp>
        <p:nvSpPr>
          <p:cNvPr id="49159" name="7 CuadroTexto"/>
          <p:cNvSpPr txBox="1">
            <a:spLocks noChangeArrowheads="1"/>
          </p:cNvSpPr>
          <p:nvPr/>
        </p:nvSpPr>
        <p:spPr bwMode="auto">
          <a:xfrm>
            <a:off x="8256588" y="2924176"/>
            <a:ext cx="1492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400" b="0" dirty="0" err="1"/>
              <a:t>sen</a:t>
            </a:r>
            <a:r>
              <a:rPr lang="es-ES" sz="2400" b="0" dirty="0"/>
              <a:t>(2</a:t>
            </a:r>
            <a:r>
              <a:rPr lang="el-GR" sz="2400" b="0" dirty="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s-ES" sz="2400" b="0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s-ES" sz="2400" b="0" baseline="-25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s-ES" sz="2400" b="0" dirty="0" err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s-ES" sz="2400" b="0" dirty="0">
                <a:latin typeface="Times New Roman" pitchFamily="18" charset="0"/>
                <a:cs typeface="Times New Roman" pitchFamily="18" charset="0"/>
              </a:rPr>
              <a:t>)</a:t>
            </a:r>
            <a:endParaRPr lang="es-ES" sz="2400" b="0" dirty="0"/>
          </a:p>
        </p:txBody>
      </p:sp>
      <p:sp>
        <p:nvSpPr>
          <p:cNvPr id="49160" name="8 CuadroTexto"/>
          <p:cNvSpPr txBox="1">
            <a:spLocks noChangeArrowheads="1"/>
          </p:cNvSpPr>
          <p:nvPr/>
        </p:nvSpPr>
        <p:spPr bwMode="auto">
          <a:xfrm>
            <a:off x="8256588" y="4022726"/>
            <a:ext cx="628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400" b="0"/>
              <a:t>s(t)</a:t>
            </a:r>
          </a:p>
        </p:txBody>
      </p:sp>
      <p:sp>
        <p:nvSpPr>
          <p:cNvPr id="49161" name="9 CuadroTexto"/>
          <p:cNvSpPr txBox="1">
            <a:spLocks noChangeArrowheads="1"/>
          </p:cNvSpPr>
          <p:nvPr/>
        </p:nvSpPr>
        <p:spPr bwMode="auto">
          <a:xfrm>
            <a:off x="4008438" y="5157789"/>
            <a:ext cx="57594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400" b="0" dirty="0"/>
              <a:t>s(t) = [1 + </a:t>
            </a:r>
            <a:r>
              <a:rPr lang="es-ES" sz="2400" b="0" dirty="0" err="1"/>
              <a:t>n</a:t>
            </a:r>
            <a:r>
              <a:rPr lang="es-ES" sz="2400" b="0" baseline="-25000" dirty="0" err="1"/>
              <a:t>a</a:t>
            </a:r>
            <a:r>
              <a:rPr lang="es-ES" sz="2400" b="0" dirty="0" err="1"/>
              <a:t>x</a:t>
            </a:r>
            <a:r>
              <a:rPr lang="es-ES" sz="2400" b="0" dirty="0"/>
              <a:t>(t)]</a:t>
            </a:r>
            <a:r>
              <a:rPr lang="es-ES" sz="2400" b="0" dirty="0" err="1"/>
              <a:t>sen</a:t>
            </a:r>
            <a:r>
              <a:rPr lang="es-ES" sz="2400" b="0" dirty="0"/>
              <a:t>(2</a:t>
            </a:r>
            <a:r>
              <a:rPr lang="el-GR" sz="2400" b="0" dirty="0">
                <a:latin typeface="Times New Roman" pitchFamily="18" charset="0"/>
                <a:cs typeface="Times New Roman" pitchFamily="18" charset="0"/>
              </a:rPr>
              <a:t>π</a:t>
            </a:r>
            <a:r>
              <a:rPr lang="es-ES" sz="2400" b="0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s-ES" sz="2400" b="0" baseline="-25000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s-ES" sz="2400" b="0" dirty="0" err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s-ES" sz="2400" b="0" dirty="0"/>
              <a:t>)</a:t>
            </a:r>
          </a:p>
        </p:txBody>
      </p:sp>
      <p:sp>
        <p:nvSpPr>
          <p:cNvPr id="49162" name="10 CuadroTexto"/>
          <p:cNvSpPr txBox="1">
            <a:spLocks noChangeArrowheads="1"/>
          </p:cNvSpPr>
          <p:nvPr/>
        </p:nvSpPr>
        <p:spPr bwMode="auto">
          <a:xfrm>
            <a:off x="2351088" y="5775325"/>
            <a:ext cx="7461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 sz="2000" b="0"/>
              <a:t>n</a:t>
            </a:r>
            <a:r>
              <a:rPr lang="es-ES" sz="2000" b="0" baseline="-25000"/>
              <a:t>a</a:t>
            </a:r>
            <a:r>
              <a:rPr lang="es-ES" sz="2000" b="0"/>
              <a:t> = coeficiente entre amplitud de x(t) y amplitud de la portadora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/>
              <a:t>FM</a:t>
            </a:r>
            <a:endParaRPr lang="es-ES" smtClean="0"/>
          </a:p>
        </p:txBody>
      </p:sp>
      <p:sp>
        <p:nvSpPr>
          <p:cNvPr id="50179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es-ES" sz="2400"/>
          </a:p>
        </p:txBody>
      </p:sp>
      <p:sp>
        <p:nvSpPr>
          <p:cNvPr id="50180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DE25B09-7C10-4424-8A22-7038110B7886}" type="slidenum">
              <a:rPr lang="es-EC" sz="1200" b="0">
                <a:latin typeface="Arial Black" pitchFamily="34" charset="0"/>
              </a:rPr>
              <a:pPr eaLnBrk="1" hangingPunct="1"/>
              <a:t>52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50181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5018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8" y="1887934"/>
            <a:ext cx="2944812" cy="389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CB76BF2-98CA-4F48-9A48-686A0AB3A370}" type="slidenum">
              <a:rPr lang="es-EC" sz="1200" b="0">
                <a:latin typeface="Arial Black" pitchFamily="34" charset="0"/>
              </a:rPr>
              <a:pPr eaLnBrk="1" hangingPunct="1"/>
              <a:t>53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51203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51204" name="Picture 2" descr="Resultado de imagen para frecuencia modulada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89" y="2060576"/>
            <a:ext cx="3970337" cy="30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1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9ADE523-59AD-40D2-A5E2-11ACDD44741F}" type="slidenum">
              <a:rPr lang="es-EC" sz="1200" b="0">
                <a:latin typeface="Arial Black" pitchFamily="34" charset="0"/>
              </a:rPr>
              <a:pPr eaLnBrk="1" hangingPunct="1"/>
              <a:t>54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52227" name="2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522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268760"/>
            <a:ext cx="3781425" cy="4564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3942261" y="482730"/>
            <a:ext cx="4126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0" dirty="0" smtClean="0"/>
              <a:t>Red telefónica analógica</a:t>
            </a:r>
            <a:endParaRPr lang="es-EC" sz="2800" b="0" dirty="0"/>
          </a:p>
        </p:txBody>
      </p:sp>
      <p:sp>
        <p:nvSpPr>
          <p:cNvPr id="3" name="CuadroTexto 2"/>
          <p:cNvSpPr txBox="1"/>
          <p:nvPr/>
        </p:nvSpPr>
        <p:spPr>
          <a:xfrm>
            <a:off x="983432" y="5949280"/>
            <a:ext cx="9825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400" b="0" dirty="0" smtClean="0"/>
              <a:t>Solo una comunicación por cada conductor. No habían cables </a:t>
            </a:r>
            <a:r>
              <a:rPr lang="es-EC" sz="2400" b="0" dirty="0" err="1" smtClean="0"/>
              <a:t>multipar</a:t>
            </a:r>
            <a:endParaRPr lang="en-US" sz="2400" b="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236" y="1628800"/>
            <a:ext cx="3456384" cy="345638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260163" y="5285181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400" b="0" dirty="0" smtClean="0"/>
              <a:t>200 pares</a:t>
            </a:r>
            <a:endParaRPr lang="en-US" sz="24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CEABEB4-E9FF-4E77-BAFB-7282EBBEA31A}" type="slidenum">
              <a:rPr lang="es-EC" sz="1200" b="0">
                <a:latin typeface="Arial Black" pitchFamily="34" charset="0"/>
              </a:rPr>
              <a:pPr eaLnBrk="1" hangingPunct="1"/>
              <a:t>55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53251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sz="3600" dirty="0"/>
              <a:t>Contenido – Andrew S. </a:t>
            </a:r>
            <a:r>
              <a:rPr lang="es-ES_tradnl" sz="3600" dirty="0" err="1"/>
              <a:t>Tanenbaum</a:t>
            </a:r>
            <a:r>
              <a:rPr lang="es-ES_tradnl" sz="3600" dirty="0"/>
              <a:t/>
            </a:r>
            <a:br>
              <a:rPr lang="es-ES_tradnl" sz="3600" dirty="0"/>
            </a:br>
            <a:r>
              <a:rPr lang="es-ES_tradnl" sz="2800" dirty="0"/>
              <a:t>Redes de Computadoras</a:t>
            </a:r>
            <a:endParaRPr lang="es-ES" sz="2800" dirty="0"/>
          </a:p>
        </p:txBody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lnSpc>
                <a:spcPct val="130000"/>
              </a:lnSpc>
            </a:pPr>
            <a:r>
              <a:rPr lang="es-ES_tradnl" sz="2800" dirty="0" smtClean="0"/>
              <a:t>Base </a:t>
            </a:r>
            <a:r>
              <a:rPr lang="es-ES_tradnl" sz="2800" dirty="0"/>
              <a:t>teórica de la comunicación de datos</a:t>
            </a:r>
          </a:p>
          <a:p>
            <a:pPr algn="just" eaLnBrk="1" hangingPunct="1">
              <a:lnSpc>
                <a:spcPct val="130000"/>
              </a:lnSpc>
            </a:pPr>
            <a:r>
              <a:rPr lang="es-ES_tradnl" sz="2800" dirty="0" smtClean="0"/>
              <a:t>Medios </a:t>
            </a:r>
            <a:r>
              <a:rPr lang="es-ES_tradnl" sz="2800" dirty="0"/>
              <a:t>de transmisión guiados</a:t>
            </a:r>
          </a:p>
          <a:p>
            <a:pPr algn="just" eaLnBrk="1" hangingPunct="1">
              <a:lnSpc>
                <a:spcPct val="130000"/>
              </a:lnSpc>
            </a:pPr>
            <a:r>
              <a:rPr lang="es-ES_tradnl" sz="2800" dirty="0" smtClean="0"/>
              <a:t>Transmisión </a:t>
            </a:r>
            <a:r>
              <a:rPr lang="es-ES_tradnl" sz="2800" dirty="0"/>
              <a:t>inalámbrica</a:t>
            </a:r>
          </a:p>
          <a:p>
            <a:pPr algn="just" eaLnBrk="1" hangingPunct="1">
              <a:lnSpc>
                <a:spcPct val="130000"/>
              </a:lnSpc>
            </a:pPr>
            <a:r>
              <a:rPr lang="es-ES_tradnl" sz="2800" dirty="0" smtClean="0"/>
              <a:t>Satélites </a:t>
            </a:r>
            <a:r>
              <a:rPr lang="es-ES_tradnl" sz="2800" dirty="0"/>
              <a:t>de comunicaciones</a:t>
            </a:r>
            <a:endParaRPr lang="es-E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s-ES" sz="4000" dirty="0" smtClean="0"/>
              <a:t>2.3 Base teórica de la comunicación de datos</a:t>
            </a:r>
            <a:endParaRPr lang="es-ES" sz="4000" dirty="0"/>
          </a:p>
        </p:txBody>
      </p:sp>
      <p:sp>
        <p:nvSpPr>
          <p:cNvPr id="55299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s-ES" sz="1800" dirty="0" smtClean="0"/>
              <a:t>Redes de Computadoras</a:t>
            </a:r>
          </a:p>
          <a:p>
            <a:pPr eaLnBrk="1" hangingPunct="1"/>
            <a:r>
              <a:rPr lang="es-ES" sz="1800" dirty="0" smtClean="0"/>
              <a:t>Andrew S. </a:t>
            </a:r>
            <a:r>
              <a:rPr lang="es-ES" sz="1800" dirty="0" err="1" smtClean="0"/>
              <a:t>Tanenbaum</a:t>
            </a:r>
            <a:endParaRPr lang="es-EC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C6084CE-A441-457C-9E4C-95603FDE066E}" type="slidenum">
              <a:rPr lang="es-EC" sz="1200" b="0">
                <a:latin typeface="Arial Black" pitchFamily="34" charset="0"/>
              </a:rPr>
              <a:pPr eaLnBrk="1" hangingPunct="1"/>
              <a:t>57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56323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C" smtClean="0"/>
          </a:p>
        </p:txBody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lnSpc>
                <a:spcPct val="120000"/>
              </a:lnSpc>
            </a:pPr>
            <a:r>
              <a:rPr lang="es-ES" sz="2400" dirty="0" smtClean="0"/>
              <a:t>La capacidad de transmisión de datos de los medios físicos de transmisión tiene unos límites máximos que dependen sus características intrínsecas</a:t>
            </a:r>
            <a:endParaRPr lang="es-E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sz="3200" dirty="0" smtClean="0"/>
              <a:t>Latencia en la comunicación</a:t>
            </a:r>
            <a:endParaRPr lang="en-US" sz="3200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609600" y="1981199"/>
            <a:ext cx="10972800" cy="4264025"/>
          </a:xfrm>
        </p:spPr>
        <p:txBody>
          <a:bodyPr/>
          <a:lstStyle/>
          <a:p>
            <a:r>
              <a:rPr lang="es-EC" sz="2400" dirty="0" smtClean="0">
                <a:solidFill>
                  <a:srgbClr val="FF0000"/>
                </a:solidFill>
              </a:rPr>
              <a:t>Se debe a retardos de transmisión y retardos de propagación</a:t>
            </a:r>
            <a:endParaRPr lang="es-EC" sz="2400" dirty="0">
              <a:solidFill>
                <a:srgbClr val="FF0000"/>
              </a:solidFill>
            </a:endParaRPr>
          </a:p>
          <a:p>
            <a:r>
              <a:rPr lang="es-EC" sz="2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Retardo de transmisión </a:t>
            </a:r>
            <a:r>
              <a:rPr lang="es-EC" sz="2400" dirty="0" smtClean="0"/>
              <a:t>es el tiempo que se demora el hardware en convertir los datos en una señal electromagnética</a:t>
            </a:r>
          </a:p>
          <a:p>
            <a:pPr algn="just"/>
            <a:r>
              <a:rPr lang="es-EC" sz="2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Retardo de propagación </a:t>
            </a:r>
            <a:r>
              <a:rPr lang="es-EC" sz="2400" dirty="0" smtClean="0"/>
              <a:t>es el tiempo que demora viajar la señal desde el origen hasta el destino. A mayor distancia mayor tiempo de propagación</a:t>
            </a:r>
          </a:p>
          <a:p>
            <a:pPr algn="just"/>
            <a:r>
              <a:rPr lang="es-EC" sz="2400" dirty="0" smtClean="0"/>
              <a:t>Si la señal electromagnética viaja en cobre o FO, la velocidad de propagación disminuye si aumenta su frecuencia, pero no significativamente</a:t>
            </a:r>
          </a:p>
          <a:p>
            <a:pPr algn="just"/>
            <a:r>
              <a:rPr lang="es-EC" sz="2400" dirty="0" smtClean="0"/>
              <a:t>En el vacío una señal electromagnética viaja  la velocidad de la luz, independientemente de su frecuencia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10518A0-82C6-4D31-977A-29A7F8B8B9C8}" type="slidenum">
              <a:rPr lang="es-EC" smtClean="0"/>
              <a:pPr>
                <a:defRPr/>
              </a:pPr>
              <a:t>58</a:t>
            </a:fld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6440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/>
              <a:t>Perturbaciones en la transmisión</a:t>
            </a:r>
          </a:p>
        </p:txBody>
      </p:sp>
      <p:sp>
        <p:nvSpPr>
          <p:cNvPr id="64515" name="5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Aft>
                <a:spcPts val="600"/>
              </a:spcAft>
            </a:pPr>
            <a:r>
              <a:rPr lang="es-ES" sz="2400" dirty="0"/>
              <a:t>En </a:t>
            </a:r>
            <a:r>
              <a:rPr lang="es-ES" sz="2400" dirty="0" smtClean="0"/>
              <a:t> </a:t>
            </a:r>
            <a:r>
              <a:rPr lang="es-ES" sz="2400" dirty="0"/>
              <a:t>sistema  de comunicación, la señal recibida es diferente a la </a:t>
            </a:r>
            <a:r>
              <a:rPr lang="es-ES" sz="2400" dirty="0" smtClean="0"/>
              <a:t>transmitida</a:t>
            </a:r>
            <a:endParaRPr lang="es-ES" sz="2400" dirty="0"/>
          </a:p>
          <a:p>
            <a:pPr algn="just">
              <a:spcAft>
                <a:spcPts val="600"/>
              </a:spcAft>
            </a:pPr>
            <a:r>
              <a:rPr lang="es-ES" sz="2400" dirty="0"/>
              <a:t>Esto se debe </a:t>
            </a:r>
            <a:r>
              <a:rPr lang="es-ES" sz="2400" dirty="0" smtClean="0"/>
              <a:t>a </a:t>
            </a:r>
            <a:r>
              <a:rPr lang="es-ES" sz="2400" dirty="0"/>
              <a:t>factores que distorsionan la señal</a:t>
            </a:r>
          </a:p>
          <a:p>
            <a:pPr lvl="1" algn="just">
              <a:spcAft>
                <a:spcPts val="600"/>
              </a:spcAft>
            </a:pPr>
            <a:r>
              <a:rPr lang="es-ES" sz="2000" dirty="0"/>
              <a:t>Atenuación de la </a:t>
            </a:r>
            <a:r>
              <a:rPr lang="es-ES" sz="2000" dirty="0" smtClean="0"/>
              <a:t>señal. Afecta la distancia y la frecuencia</a:t>
            </a:r>
            <a:endParaRPr lang="es-ES" sz="2000" dirty="0"/>
          </a:p>
          <a:p>
            <a:pPr lvl="1" algn="just">
              <a:spcAft>
                <a:spcPts val="600"/>
              </a:spcAft>
            </a:pPr>
            <a:r>
              <a:rPr lang="es-ES" sz="2000" dirty="0" smtClean="0"/>
              <a:t>Distorsión de la señal. Algunas componentes de la señal viajan más rápido que otras componentes</a:t>
            </a:r>
            <a:endParaRPr lang="es-ES" sz="2000" dirty="0"/>
          </a:p>
          <a:p>
            <a:pPr lvl="1" algn="just">
              <a:spcAft>
                <a:spcPts val="600"/>
              </a:spcAft>
            </a:pPr>
            <a:r>
              <a:rPr lang="es-ES" sz="2000" dirty="0" smtClean="0"/>
              <a:t>Ruido introducido por factores externos o por el mismo medio de transmisión</a:t>
            </a:r>
            <a:endParaRPr lang="es-ES" sz="2000" dirty="0"/>
          </a:p>
        </p:txBody>
      </p:sp>
      <p:sp>
        <p:nvSpPr>
          <p:cNvPr id="64516" name="2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056F236-69B1-4303-8275-E6ED4F3D5514}" type="slidenum">
              <a:rPr lang="es-EC" sz="1200" b="0">
                <a:latin typeface="Arial Black" pitchFamily="34" charset="0"/>
              </a:rPr>
              <a:pPr eaLnBrk="1" hangingPunct="1"/>
              <a:t>59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64517" name="3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 smtClean="0"/>
              <a:t>2.1.1 Conceptos </a:t>
            </a:r>
            <a:r>
              <a:rPr lang="es-ES" sz="3200" dirty="0"/>
              <a:t>y terminología</a:t>
            </a:r>
          </a:p>
        </p:txBody>
      </p:sp>
      <p:sp>
        <p:nvSpPr>
          <p:cNvPr id="6147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1200"/>
              </a:spcBef>
            </a:pPr>
            <a:r>
              <a:rPr lang="es-ES" sz="2400" dirty="0"/>
              <a:t>Hay medios de transmisión guiados y no guiados</a:t>
            </a:r>
          </a:p>
          <a:p>
            <a:pPr algn="just">
              <a:spcBef>
                <a:spcPts val="1200"/>
              </a:spcBef>
            </a:pPr>
            <a:r>
              <a:rPr lang="es-ES" sz="2400" dirty="0"/>
              <a:t>En cualquier caso la transmisión usa ondas electromagnéticas</a:t>
            </a:r>
          </a:p>
          <a:p>
            <a:pPr algn="just">
              <a:spcBef>
                <a:spcPts val="1200"/>
              </a:spcBef>
            </a:pPr>
            <a:r>
              <a:rPr lang="es-ES" sz="2400" dirty="0"/>
              <a:t>La manera de transmitir puede ser:</a:t>
            </a:r>
          </a:p>
          <a:p>
            <a:pPr lvl="1" algn="just">
              <a:spcBef>
                <a:spcPts val="1200"/>
              </a:spcBef>
            </a:pPr>
            <a:r>
              <a:rPr lang="es-ES" sz="2000" dirty="0"/>
              <a:t>Simplex: transmisión en una dirección</a:t>
            </a:r>
          </a:p>
          <a:p>
            <a:pPr lvl="1" algn="just">
              <a:spcBef>
                <a:spcPts val="1200"/>
              </a:spcBef>
            </a:pPr>
            <a:r>
              <a:rPr lang="es-ES" sz="2000" dirty="0" err="1"/>
              <a:t>Duplex</a:t>
            </a:r>
            <a:r>
              <a:rPr lang="es-ES" sz="2000" dirty="0"/>
              <a:t>: transmisión simultanea en dos direcciones</a:t>
            </a:r>
          </a:p>
          <a:p>
            <a:pPr lvl="1" algn="just">
              <a:spcBef>
                <a:spcPts val="1200"/>
              </a:spcBef>
            </a:pPr>
            <a:r>
              <a:rPr lang="es-ES" sz="2000" dirty="0" err="1"/>
              <a:t>Half-duplex</a:t>
            </a:r>
            <a:r>
              <a:rPr lang="es-ES" sz="2000" dirty="0"/>
              <a:t>: transmisión en dos direcciones en forma </a:t>
            </a:r>
            <a:r>
              <a:rPr lang="es-ES" sz="2000" dirty="0" smtClean="0"/>
              <a:t>alternada</a:t>
            </a:r>
            <a:endParaRPr lang="es-ES" sz="2000" dirty="0"/>
          </a:p>
        </p:txBody>
      </p:sp>
      <p:sp>
        <p:nvSpPr>
          <p:cNvPr id="6148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1ECAA0C-2634-4D75-99F4-A3CF4F590386}" type="slidenum">
              <a:rPr lang="es-EC" sz="1200" b="0">
                <a:latin typeface="Arial Black" pitchFamily="34" charset="0"/>
              </a:rPr>
              <a:pPr eaLnBrk="1" hangingPunct="1"/>
              <a:t>6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6149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/>
              <a:t>Atenuación de la señal</a:t>
            </a:r>
          </a:p>
        </p:txBody>
      </p:sp>
      <p:sp>
        <p:nvSpPr>
          <p:cNvPr id="65539" name="2 Marcador de contenido"/>
          <p:cNvSpPr>
            <a:spLocks noGrp="1"/>
          </p:cNvSpPr>
          <p:nvPr>
            <p:ph idx="1"/>
          </p:nvPr>
        </p:nvSpPr>
        <p:spPr>
          <a:xfrm>
            <a:off x="609600" y="1916113"/>
            <a:ext cx="10972800" cy="3886200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s-ES" sz="2400" dirty="0"/>
              <a:t>La señal debe tener suficiente potencia para que el receptor </a:t>
            </a:r>
            <a:r>
              <a:rPr lang="es-ES" sz="2400" dirty="0" smtClean="0"/>
              <a:t>la “entienda”</a:t>
            </a:r>
            <a:endParaRPr lang="es-ES" sz="2400" dirty="0"/>
          </a:p>
          <a:p>
            <a:pPr algn="just">
              <a:spcBef>
                <a:spcPts val="1200"/>
              </a:spcBef>
            </a:pPr>
            <a:r>
              <a:rPr lang="es-ES" sz="2400" dirty="0"/>
              <a:t>El nivel de la señal debe ser mayor al nivel del ruido</a:t>
            </a:r>
          </a:p>
          <a:p>
            <a:pPr algn="just">
              <a:spcBef>
                <a:spcPts val="1200"/>
              </a:spcBef>
            </a:pPr>
            <a:r>
              <a:rPr lang="es-ES" sz="2400" dirty="0"/>
              <a:t>La señal </a:t>
            </a:r>
            <a:r>
              <a:rPr lang="es-ES" sz="2400" dirty="0" smtClean="0"/>
              <a:t>se </a:t>
            </a:r>
            <a:r>
              <a:rPr lang="es-ES" sz="2400" dirty="0"/>
              <a:t>atenúa a medida que aumenta la distancia y la frecuencia</a:t>
            </a:r>
          </a:p>
          <a:p>
            <a:pPr algn="just">
              <a:spcBef>
                <a:spcPts val="1200"/>
              </a:spcBef>
            </a:pPr>
            <a:r>
              <a:rPr lang="es-ES" sz="2400" dirty="0"/>
              <a:t>Si la señal llega con demasiada potencia, </a:t>
            </a:r>
            <a:r>
              <a:rPr lang="es-ES" sz="2400" dirty="0" smtClean="0"/>
              <a:t>la electrónica del </a:t>
            </a:r>
            <a:r>
              <a:rPr lang="es-ES" sz="2400" dirty="0"/>
              <a:t>receptor se puede </a:t>
            </a:r>
            <a:r>
              <a:rPr lang="es-ES" sz="2400" dirty="0" smtClean="0"/>
              <a:t>saturar o sobrecargar, pudiendo producir un daño permanente</a:t>
            </a:r>
            <a:endParaRPr lang="es-ES" sz="2400" dirty="0"/>
          </a:p>
        </p:txBody>
      </p:sp>
      <p:sp>
        <p:nvSpPr>
          <p:cNvPr id="65540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F3D264-A810-4E2F-9A7F-0BF489F19492}" type="slidenum">
              <a:rPr lang="es-EC" sz="1200" b="0">
                <a:latin typeface="Arial Black" pitchFamily="34" charset="0"/>
              </a:rPr>
              <a:pPr eaLnBrk="1" hangingPunct="1"/>
              <a:t>60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65541" name="4 Marcador de fecha"/>
          <p:cNvSpPr>
            <a:spLocks noGrp="1"/>
          </p:cNvSpPr>
          <p:nvPr>
            <p:ph type="dt" sz="quarter" idx="12"/>
          </p:nvPr>
        </p:nvSpPr>
        <p:spPr>
          <a:xfrm>
            <a:off x="1992313" y="6245225"/>
            <a:ext cx="2133600" cy="476250"/>
          </a:xfrm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016AC8B-5D9A-485C-9241-7F71C3CA8EA4}" type="slidenum">
              <a:rPr lang="es-EC" sz="1200" b="0">
                <a:latin typeface="Arial Black" pitchFamily="34" charset="0"/>
              </a:rPr>
              <a:pPr eaLnBrk="1" hangingPunct="1"/>
              <a:t>61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57347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3600" dirty="0" smtClean="0"/>
              <a:t>2.3.1 </a:t>
            </a:r>
            <a:r>
              <a:rPr lang="es-ES" sz="3600" dirty="0"/>
              <a:t>Análisis de Fourier</a:t>
            </a:r>
          </a:p>
        </p:txBody>
      </p:sp>
      <p:sp>
        <p:nvSpPr>
          <p:cNvPr id="573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15880" y="2519041"/>
            <a:ext cx="6566520" cy="2494135"/>
          </a:xfrm>
        </p:spPr>
        <p:txBody>
          <a:bodyPr/>
          <a:lstStyle/>
          <a:p>
            <a:pPr algn="just" eaLnBrk="1" hangingPunct="1">
              <a:lnSpc>
                <a:spcPct val="120000"/>
              </a:lnSpc>
            </a:pPr>
            <a:r>
              <a:rPr lang="es-ES" sz="2400" dirty="0"/>
              <a:t>Jean-</a:t>
            </a:r>
            <a:r>
              <a:rPr lang="es-ES" sz="2400" dirty="0" err="1"/>
              <a:t>Baptiste</a:t>
            </a:r>
            <a:r>
              <a:rPr lang="es-ES" sz="2400" dirty="0"/>
              <a:t> Fourier</a:t>
            </a:r>
          </a:p>
          <a:p>
            <a:pPr algn="just" eaLnBrk="1" hangingPunct="1">
              <a:lnSpc>
                <a:spcPct val="120000"/>
              </a:lnSpc>
            </a:pPr>
            <a:r>
              <a:rPr lang="es-ES" sz="2400" u="sng" dirty="0"/>
              <a:t>Cualquier</a:t>
            </a:r>
            <a:r>
              <a:rPr lang="es-ES" sz="2400" dirty="0"/>
              <a:t> función </a:t>
            </a:r>
            <a:r>
              <a:rPr lang="es-ES" sz="2400" b="1" dirty="0">
                <a:solidFill>
                  <a:srgbClr val="0000FF"/>
                </a:solidFill>
              </a:rPr>
              <a:t>periódica</a:t>
            </a:r>
            <a:r>
              <a:rPr lang="es-ES" sz="2400" dirty="0"/>
              <a:t> g(t) se puede construir sumando una cantidad, posiblemente </a:t>
            </a:r>
            <a:r>
              <a:rPr lang="es-ES" sz="2400" b="1" dirty="0"/>
              <a:t>infinita</a:t>
            </a:r>
            <a:r>
              <a:rPr lang="es-ES" sz="2400" dirty="0"/>
              <a:t>, de </a:t>
            </a:r>
            <a:r>
              <a:rPr lang="es-ES" sz="2400" dirty="0">
                <a:solidFill>
                  <a:srgbClr val="0000FF"/>
                </a:solidFill>
              </a:rPr>
              <a:t>senos</a:t>
            </a:r>
            <a:r>
              <a:rPr lang="es-ES" sz="2400" dirty="0"/>
              <a:t> y </a:t>
            </a:r>
            <a:r>
              <a:rPr lang="es-ES" sz="2400" dirty="0">
                <a:solidFill>
                  <a:srgbClr val="0000FF"/>
                </a:solidFill>
              </a:rPr>
              <a:t>cosenos</a:t>
            </a:r>
            <a:r>
              <a:rPr lang="es-ES" sz="2400" dirty="0"/>
              <a:t>:</a:t>
            </a:r>
          </a:p>
        </p:txBody>
      </p:sp>
      <p:pic>
        <p:nvPicPr>
          <p:cNvPr id="57350" name="Picture 4" descr="Fouri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989139"/>
            <a:ext cx="2817813" cy="345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1" name="Text Box 5"/>
          <p:cNvSpPr txBox="1">
            <a:spLocks noChangeArrowheads="1"/>
          </p:cNvSpPr>
          <p:nvPr/>
        </p:nvSpPr>
        <p:spPr bwMode="auto">
          <a:xfrm>
            <a:off x="1991544" y="5459413"/>
            <a:ext cx="23034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C" sz="1800" b="0" dirty="0">
                <a:latin typeface="Tahoma" charset="0"/>
              </a:rPr>
              <a:t>Francia 1768 - 1830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8593BFC-E3B2-41A2-A126-626BDE935D28}" type="slidenum">
              <a:rPr lang="es-EC" sz="1200" b="0">
                <a:latin typeface="Arial Black" pitchFamily="34" charset="0"/>
              </a:rPr>
              <a:pPr eaLnBrk="1" hangingPunct="1"/>
              <a:t>62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58371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3600"/>
              <a:t>Serie de Fourier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7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043112" y="3500439"/>
                <a:ext cx="8517383" cy="2592387"/>
              </a:xfrm>
            </p:spPr>
            <p:txBody>
              <a:bodyPr/>
              <a:lstStyle/>
              <a:p>
                <a:pPr algn="just" eaLnBrk="1" hangingPunct="1">
                  <a:lnSpc>
                    <a:spcPct val="120000"/>
                  </a:lnSpc>
                </a:pPr>
                <a:r>
                  <a:rPr lang="es-ES" sz="2400" dirty="0" smtClean="0">
                    <a:solidFill>
                      <a:srgbClr val="FF0066"/>
                    </a:solidFill>
                    <a:cs typeface="Tahoma" charset="0"/>
                  </a:rPr>
                  <a:t>f</a:t>
                </a:r>
                <a:r>
                  <a:rPr lang="es-ES" sz="2400" dirty="0">
                    <a:cs typeface="Tahoma" charset="0"/>
                  </a:rPr>
                  <a:t> = 1/T </a:t>
                </a:r>
                <a:r>
                  <a:rPr lang="es-ES" sz="2400" dirty="0">
                    <a:solidFill>
                      <a:srgbClr val="0000FF"/>
                    </a:solidFill>
                    <a:cs typeface="Tahoma" charset="0"/>
                  </a:rPr>
                  <a:t>frecuencia</a:t>
                </a:r>
                <a:r>
                  <a:rPr lang="es-ES" sz="2400" dirty="0">
                    <a:cs typeface="Tahoma" charset="0"/>
                  </a:rPr>
                  <a:t> </a:t>
                </a:r>
                <a:r>
                  <a:rPr lang="es-ES" sz="2400" dirty="0">
                    <a:solidFill>
                      <a:srgbClr val="0000FF"/>
                    </a:solidFill>
                    <a:cs typeface="Tahoma" charset="0"/>
                  </a:rPr>
                  <a:t>fundamental o primer armónico</a:t>
                </a:r>
                <a:endParaRPr lang="es-ES" sz="2400" dirty="0">
                  <a:cs typeface="Tahoma" charset="0"/>
                </a:endParaRPr>
              </a:p>
              <a:p>
                <a:pPr algn="just" eaLnBrk="1" hangingPunct="1">
                  <a:lnSpc>
                    <a:spcPct val="120000"/>
                  </a:lnSpc>
                </a:pPr>
                <a:r>
                  <a:rPr lang="es-ES" sz="2400" dirty="0">
                    <a:cs typeface="Tahoma" charset="0"/>
                  </a:rPr>
                  <a:t>El período T de g(t) es el período de la primera armónica Frecuencias de los demás armónicos son múltiplos de </a:t>
                </a:r>
                <a:r>
                  <a:rPr lang="es-ES" sz="2400" dirty="0">
                    <a:solidFill>
                      <a:srgbClr val="FF0066"/>
                    </a:solidFill>
                    <a:cs typeface="Tahoma" charset="0"/>
                  </a:rPr>
                  <a:t>f</a:t>
                </a:r>
              </a:p>
              <a:p>
                <a:pPr algn="just" eaLnBrk="1" hangingPunct="1">
                  <a:lnSpc>
                    <a:spcPct val="110000"/>
                  </a:lnSpc>
                  <a:spcAft>
                    <a:spcPct val="30000"/>
                  </a:spcAft>
                </a:pPr>
                <a:r>
                  <a:rPr lang="es-ES" sz="2400" dirty="0">
                    <a:cs typeface="Tahoma" charset="0"/>
                  </a:rPr>
                  <a:t>Para reconstruir g(t) se necesita </a:t>
                </a:r>
                <a:r>
                  <a:rPr lang="es-ES" sz="2400" dirty="0">
                    <a:solidFill>
                      <a:srgbClr val="FF0000"/>
                    </a:solidFill>
                    <a:cs typeface="Tahoma" charset="0"/>
                  </a:rPr>
                  <a:t>f</a:t>
                </a:r>
                <a:r>
                  <a:rPr lang="es-ES" sz="2400" dirty="0">
                    <a:solidFill>
                      <a:schemeClr val="folHlink"/>
                    </a:solidFill>
                    <a:cs typeface="Tahoma" charset="0"/>
                  </a:rPr>
                  <a:t> </a:t>
                </a:r>
                <a:r>
                  <a:rPr lang="es-ES" sz="2400" dirty="0">
                    <a:cs typeface="Tahoma" charset="0"/>
                  </a:rPr>
                  <a:t>y las amplitudes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 smtClean="0">
                            <a:latin typeface="Cambria Math" panose="02040503050406030204" pitchFamily="18" charset="0"/>
                            <a:cs typeface="Tahoma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  <a:cs typeface="Tahoma" charset="0"/>
                          </a:rPr>
                          <m:t>𝑎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  <a:cs typeface="Tahoma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s-ES" sz="2400" dirty="0" smtClean="0">
                    <a:cs typeface="Tahoma" charset="0"/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 smtClean="0">
                            <a:latin typeface="Cambria Math" panose="02040503050406030204" pitchFamily="18" charset="0"/>
                            <a:cs typeface="Tahoma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  <a:cs typeface="Tahoma" charset="0"/>
                          </a:rPr>
                          <m:t>𝑏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  <a:cs typeface="Tahoma" charset="0"/>
                          </a:rPr>
                          <m:t>𝑛</m:t>
                        </m:r>
                      </m:sub>
                    </m:sSub>
                  </m:oMath>
                </a14:m>
                <a:endParaRPr lang="es-ES" sz="2400" dirty="0">
                  <a:cs typeface="Tahoma" charset="0"/>
                </a:endParaRPr>
              </a:p>
            </p:txBody>
          </p:sp>
        </mc:Choice>
        <mc:Fallback xmlns="">
          <p:sp>
            <p:nvSpPr>
              <p:cNvPr id="5837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43112" y="3500439"/>
                <a:ext cx="8517383" cy="2592387"/>
              </a:xfrm>
              <a:blipFill>
                <a:blip r:embed="rId2"/>
                <a:stretch>
                  <a:fillRect l="-429" t="-471" r="-1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74" name="AutoShape 7" descr="graphics/02icon01.gif"/>
          <p:cNvSpPr>
            <a:spLocks noChangeAspect="1" noChangeArrowheads="1"/>
          </p:cNvSpPr>
          <p:nvPr/>
        </p:nvSpPr>
        <p:spPr bwMode="auto">
          <a:xfrm>
            <a:off x="1679575" y="46039"/>
            <a:ext cx="28765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/>
          </a:p>
        </p:txBody>
      </p:sp>
      <p:pic>
        <p:nvPicPr>
          <p:cNvPr id="58375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2054225"/>
            <a:ext cx="6840538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6" name="Text Box 11"/>
          <p:cNvSpPr txBox="1">
            <a:spLocks noChangeArrowheads="1"/>
          </p:cNvSpPr>
          <p:nvPr/>
        </p:nvSpPr>
        <p:spPr bwMode="auto">
          <a:xfrm>
            <a:off x="9840913" y="2189163"/>
            <a:ext cx="6207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_tradnl" sz="2800" b="0">
                <a:solidFill>
                  <a:srgbClr val="0000FF"/>
                </a:solidFill>
              </a:rPr>
              <a:t>(1)</a:t>
            </a:r>
            <a:endParaRPr lang="es-ES" sz="2800" b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2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B6F5EB5-5CDE-49A6-85E6-242A1888FFEA}" type="slidenum">
              <a:rPr lang="es-EC" sz="1200" b="0">
                <a:latin typeface="Arial Black" pitchFamily="34" charset="0"/>
              </a:rPr>
              <a:pPr eaLnBrk="1" hangingPunct="1"/>
              <a:t>63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59395" name="3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598738"/>
            <a:ext cx="6757988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397" name="Text Box 6"/>
              <p:cNvSpPr txBox="1">
                <a:spLocks noChangeArrowheads="1"/>
              </p:cNvSpPr>
              <p:nvPr/>
            </p:nvSpPr>
            <p:spPr bwMode="auto">
              <a:xfrm>
                <a:off x="983432" y="765175"/>
                <a:ext cx="10598968" cy="1569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4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4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4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4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4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just" eaLnBrk="1" hangingPunct="1"/>
                <a:r>
                  <a:rPr lang="es-ES_tradnl" sz="2400" b="0" dirty="0" smtClean="0"/>
                  <a:t>Las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sz="2400" b="0" i="1" smtClean="0">
                            <a:solidFill>
                              <a:schemeClr val="bg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solidFill>
                              <a:schemeClr val="bg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sz="2400" b="0" i="1" smtClean="0">
                            <a:solidFill>
                              <a:schemeClr val="bg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s-ES_tradnl" sz="2400" b="0" dirty="0" smtClean="0"/>
                  <a:t> se calculan </a:t>
                </a:r>
                <a:r>
                  <a:rPr lang="es-ES_tradnl" sz="2400" b="0" dirty="0"/>
                  <a:t>multiplicando ambos lados </a:t>
                </a:r>
                <a:r>
                  <a:rPr lang="es-ES_tradnl" sz="2400" b="0" dirty="0" smtClean="0"/>
                  <a:t>de </a:t>
                </a:r>
                <a:r>
                  <a:rPr lang="es-ES_tradnl" sz="2400" b="0" dirty="0" smtClean="0">
                    <a:solidFill>
                      <a:srgbClr val="0000FF"/>
                    </a:solidFill>
                  </a:rPr>
                  <a:t>(1</a:t>
                </a:r>
                <a:r>
                  <a:rPr lang="es-ES_tradnl" sz="2400" b="0" dirty="0">
                    <a:solidFill>
                      <a:srgbClr val="0000FF"/>
                    </a:solidFill>
                  </a:rPr>
                  <a:t>)</a:t>
                </a:r>
                <a:r>
                  <a:rPr lang="es-ES_tradnl" sz="2400" b="0" dirty="0"/>
                  <a:t> por </a:t>
                </a:r>
                <a:r>
                  <a:rPr lang="es-ES_tradnl" sz="2400" b="0" dirty="0" err="1"/>
                  <a:t>sen</a:t>
                </a:r>
                <a:r>
                  <a:rPr lang="es-ES_tradnl" sz="2400" b="0" dirty="0"/>
                  <a:t>(2</a:t>
                </a:r>
                <a:r>
                  <a:rPr lang="el-GR" sz="2400" b="0" dirty="0">
                    <a:cs typeface="Arial" charset="0"/>
                  </a:rPr>
                  <a:t>π</a:t>
                </a:r>
                <a:r>
                  <a:rPr lang="es-ES_tradnl" sz="2400" b="0" dirty="0" err="1">
                    <a:cs typeface="Arial" charset="0"/>
                  </a:rPr>
                  <a:t>kft</a:t>
                </a:r>
                <a:r>
                  <a:rPr lang="es-ES_tradnl" sz="2400" b="0" dirty="0">
                    <a:cs typeface="Arial" charset="0"/>
                  </a:rPr>
                  <a:t>), e integrando de 0 a T</a:t>
                </a:r>
              </a:p>
              <a:p>
                <a:pPr algn="just" eaLnBrk="1" hangingPunct="1"/>
                <a:endParaRPr lang="es-ES_tradnl" sz="2400" b="0" dirty="0">
                  <a:cs typeface="Arial" charset="0"/>
                </a:endParaRPr>
              </a:p>
              <a:p>
                <a:pPr algn="just" eaLnBrk="1" hangingPunct="1"/>
                <a:r>
                  <a:rPr lang="es-ES_tradnl" sz="2400" b="0" dirty="0">
                    <a:cs typeface="Arial" charset="0"/>
                  </a:rPr>
                  <a:t>Ya que:</a:t>
                </a:r>
                <a:endParaRPr lang="el-GR" sz="2400" b="0" dirty="0">
                  <a:cs typeface="Arial" charset="0"/>
                </a:endParaRPr>
              </a:p>
            </p:txBody>
          </p:sp>
        </mc:Choice>
        <mc:Fallback xmlns="">
          <p:sp>
            <p:nvSpPr>
              <p:cNvPr id="59397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3432" y="765175"/>
                <a:ext cx="10598968" cy="1569660"/>
              </a:xfrm>
              <a:prstGeom prst="rect">
                <a:avLst/>
              </a:prstGeom>
              <a:blipFill>
                <a:blip r:embed="rId3"/>
                <a:stretch>
                  <a:fillRect l="-863" t="-2724" r="-920" b="-856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39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464" y="4441825"/>
            <a:ext cx="3959225" cy="107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9" name="Text Box 8"/>
          <p:cNvSpPr txBox="1">
            <a:spLocks noChangeArrowheads="1"/>
          </p:cNvSpPr>
          <p:nvPr/>
        </p:nvSpPr>
        <p:spPr bwMode="auto">
          <a:xfrm>
            <a:off x="983432" y="3860801"/>
            <a:ext cx="80621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_tradnl" sz="2400" b="0" dirty="0"/>
              <a:t>Solo </a:t>
            </a:r>
            <a:r>
              <a:rPr lang="es-ES_tradnl" sz="2400" b="0" dirty="0" smtClean="0"/>
              <a:t>permanece </a:t>
            </a:r>
            <a:r>
              <a:rPr lang="es-ES_tradnl" sz="2400" b="0" dirty="0"/>
              <a:t>un término de la </a:t>
            </a:r>
            <a:r>
              <a:rPr lang="es-ES_tradnl" sz="2400" b="0" dirty="0" smtClean="0"/>
              <a:t>integral: </a:t>
            </a:r>
            <a:r>
              <a:rPr lang="es-ES_tradnl" sz="2400" b="0" dirty="0" err="1"/>
              <a:t>a</a:t>
            </a:r>
            <a:r>
              <a:rPr lang="es-ES_tradnl" sz="2400" b="0" baseline="-25000" dirty="0" err="1"/>
              <a:t>n</a:t>
            </a:r>
            <a:endParaRPr lang="es-ES" sz="24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400" name="Text Box 9"/>
              <p:cNvSpPr txBox="1">
                <a:spLocks noChangeArrowheads="1"/>
              </p:cNvSpPr>
              <p:nvPr/>
            </p:nvSpPr>
            <p:spPr bwMode="auto">
              <a:xfrm>
                <a:off x="983433" y="5718176"/>
                <a:ext cx="6996932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4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4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4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4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4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es-ES_tradnl" sz="2400" b="0" dirty="0" smtClean="0"/>
                  <a:t>c y la integral </a:t>
                </a:r>
                <a:r>
                  <a:rPr lang="es-ES_tradnl" sz="2400" b="0" dirty="0"/>
                  <a:t>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s-ES_tradnl" sz="2400" b="0" dirty="0" smtClean="0"/>
                  <a:t> desaparecen</a:t>
                </a:r>
                <a:endParaRPr lang="es-ES" sz="2400" b="0" dirty="0"/>
              </a:p>
            </p:txBody>
          </p:sp>
        </mc:Choice>
        <mc:Fallback xmlns="">
          <p:sp>
            <p:nvSpPr>
              <p:cNvPr id="59400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3433" y="5718176"/>
                <a:ext cx="6996932" cy="461665"/>
              </a:xfrm>
              <a:prstGeom prst="rect">
                <a:avLst/>
              </a:prstGeom>
              <a:blipFill>
                <a:blip r:embed="rId5"/>
                <a:stretch>
                  <a:fillRect l="-1307" t="-9211" b="-302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2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3ACBA19-E40D-443A-846F-9BB7B7380849}" type="slidenum">
              <a:rPr lang="es-EC" sz="1200" b="0">
                <a:latin typeface="Arial Black" pitchFamily="34" charset="0"/>
              </a:rPr>
              <a:pPr eaLnBrk="1" hangingPunct="1"/>
              <a:t>64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60419" name="3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420" name="Text Box 3"/>
              <p:cNvSpPr txBox="1">
                <a:spLocks noChangeArrowheads="1"/>
              </p:cNvSpPr>
              <p:nvPr/>
            </p:nvSpPr>
            <p:spPr bwMode="auto">
              <a:xfrm>
                <a:off x="609600" y="765176"/>
                <a:ext cx="10972799" cy="18158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4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4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4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4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4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just" eaLnBrk="1" hangingPunct="1"/>
                <a:r>
                  <a:rPr lang="es-ES_tradnl" sz="2800" b="0" dirty="0" smtClean="0"/>
                  <a:t>Las  amplitudes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sz="2800" b="0" i="1" smtClean="0">
                            <a:solidFill>
                              <a:schemeClr val="bg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solidFill>
                              <a:schemeClr val="bg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ES" sz="2800" b="0" i="1" smtClean="0">
                            <a:solidFill>
                              <a:schemeClr val="bg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s-ES_tradnl" sz="2800" b="0" dirty="0" smtClean="0"/>
                  <a:t> </a:t>
                </a:r>
                <a:r>
                  <a:rPr lang="es-ES_tradnl" sz="2800" b="0" dirty="0"/>
                  <a:t>se calculan multiplicando </a:t>
                </a:r>
                <a:r>
                  <a:rPr lang="es-ES_tradnl" sz="2800" b="0" dirty="0" smtClean="0"/>
                  <a:t>ambos lados </a:t>
                </a:r>
                <a:r>
                  <a:rPr lang="es-ES_tradnl" sz="2800" b="0" dirty="0"/>
                  <a:t>de la ecuación </a:t>
                </a:r>
                <a:r>
                  <a:rPr lang="es-ES_tradnl" sz="2800" b="0" dirty="0">
                    <a:solidFill>
                      <a:srgbClr val="0000FF"/>
                    </a:solidFill>
                  </a:rPr>
                  <a:t>(1)</a:t>
                </a:r>
                <a:r>
                  <a:rPr lang="es-ES_tradnl" sz="2800" b="0" dirty="0"/>
                  <a:t> por </a:t>
                </a:r>
                <a:r>
                  <a:rPr lang="es-ES_tradnl" sz="2800" b="0" dirty="0" err="1"/>
                  <a:t>cos</a:t>
                </a:r>
                <a:r>
                  <a:rPr lang="es-ES_tradnl" sz="2800" b="0" dirty="0"/>
                  <a:t>(2</a:t>
                </a:r>
                <a:r>
                  <a:rPr lang="el-GR" sz="2800" b="0" dirty="0">
                    <a:cs typeface="Arial" charset="0"/>
                  </a:rPr>
                  <a:t>π</a:t>
                </a:r>
                <a:r>
                  <a:rPr lang="es-ES_tradnl" sz="2800" b="0" dirty="0" err="1">
                    <a:cs typeface="Arial" charset="0"/>
                  </a:rPr>
                  <a:t>kft</a:t>
                </a:r>
                <a:r>
                  <a:rPr lang="es-ES_tradnl" sz="2800" b="0" dirty="0">
                    <a:cs typeface="Arial" charset="0"/>
                  </a:rPr>
                  <a:t>), e </a:t>
                </a:r>
                <a:r>
                  <a:rPr lang="es-ES_tradnl" sz="2800" b="0" dirty="0" smtClean="0">
                    <a:cs typeface="Arial" charset="0"/>
                  </a:rPr>
                  <a:t>integrando de </a:t>
                </a:r>
                <a:r>
                  <a:rPr lang="es-ES_tradnl" sz="2800" b="0" dirty="0">
                    <a:cs typeface="Arial" charset="0"/>
                  </a:rPr>
                  <a:t>0 a T.</a:t>
                </a:r>
              </a:p>
              <a:p>
                <a:pPr algn="just" eaLnBrk="1" hangingPunct="1"/>
                <a:endParaRPr lang="es-ES_tradnl" sz="2800" b="0" dirty="0">
                  <a:cs typeface="Arial" charset="0"/>
                </a:endParaRPr>
              </a:p>
              <a:p>
                <a:pPr algn="just" eaLnBrk="1" hangingPunct="1"/>
                <a:r>
                  <a:rPr lang="es-ES_tradnl" sz="2800" b="0" dirty="0">
                    <a:cs typeface="Arial" charset="0"/>
                  </a:rPr>
                  <a:t>Ya que:</a:t>
                </a:r>
                <a:endParaRPr lang="el-GR" sz="2800" b="0" dirty="0">
                  <a:cs typeface="Arial" charset="0"/>
                </a:endParaRPr>
              </a:p>
            </p:txBody>
          </p:sp>
        </mc:Choice>
        <mc:Fallback xmlns="">
          <p:sp>
            <p:nvSpPr>
              <p:cNvPr id="60420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765176"/>
                <a:ext cx="10972799" cy="1815882"/>
              </a:xfrm>
              <a:prstGeom prst="rect">
                <a:avLst/>
              </a:prstGeom>
              <a:blipFill>
                <a:blip r:embed="rId4"/>
                <a:stretch>
                  <a:fillRect l="-1111" t="-3704" r="-1111" b="-875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695400" y="3860801"/>
            <a:ext cx="70739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_tradnl" sz="2800" b="0" dirty="0"/>
              <a:t>Sólo perdura un término de la sumatoria: </a:t>
            </a:r>
            <a:r>
              <a:rPr lang="es-ES_tradnl" sz="2800" b="0" dirty="0" err="1"/>
              <a:t>a</a:t>
            </a:r>
            <a:r>
              <a:rPr lang="es-ES_tradnl" sz="2800" b="0" baseline="-25000" dirty="0" err="1"/>
              <a:t>n</a:t>
            </a:r>
            <a:endParaRPr lang="es-ES" sz="28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422" name="Text Box 6"/>
              <p:cNvSpPr txBox="1">
                <a:spLocks noChangeArrowheads="1"/>
              </p:cNvSpPr>
              <p:nvPr/>
            </p:nvSpPr>
            <p:spPr bwMode="auto">
              <a:xfrm>
                <a:off x="695400" y="5718176"/>
                <a:ext cx="5973238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4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4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4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4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4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es-ES_tradnl" sz="2800" b="0" dirty="0" smtClean="0"/>
                  <a:t> c y la sumatoria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s-ES_tradnl" sz="2800" b="0" dirty="0" smtClean="0"/>
                  <a:t> desaparecen</a:t>
                </a:r>
                <a:endParaRPr lang="es-ES" sz="2800" b="0" dirty="0"/>
              </a:p>
            </p:txBody>
          </p:sp>
        </mc:Choice>
        <mc:Fallback xmlns="">
          <p:sp>
            <p:nvSpPr>
              <p:cNvPr id="60422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400" y="5718176"/>
                <a:ext cx="5973238" cy="523220"/>
              </a:xfrm>
              <a:prstGeom prst="rect">
                <a:avLst/>
              </a:prstGeom>
              <a:blipFill>
                <a:blip r:embed="rId5"/>
                <a:stretch>
                  <a:fillRect l="-408" t="-11628" r="-612" b="-3139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423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2434208"/>
            <a:ext cx="68119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4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655" y="4520407"/>
            <a:ext cx="3995737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2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8A5122A-7934-49C0-87A4-247F2BA4D120}" type="slidenum">
              <a:rPr lang="es-EC" sz="1200" b="0">
                <a:latin typeface="Arial Black" pitchFamily="34" charset="0"/>
              </a:rPr>
              <a:pPr eaLnBrk="1" hangingPunct="1"/>
              <a:t>65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61443" name="3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61444" name="Text Box 2"/>
          <p:cNvSpPr txBox="1">
            <a:spLocks noChangeArrowheads="1"/>
          </p:cNvSpPr>
          <p:nvPr/>
        </p:nvSpPr>
        <p:spPr bwMode="auto">
          <a:xfrm>
            <a:off x="1900238" y="765175"/>
            <a:ext cx="8228012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es-ES_tradnl" sz="2800" b="0"/>
              <a:t>La  amplitud  </a:t>
            </a:r>
            <a:r>
              <a:rPr lang="es-ES_tradnl" sz="2800" b="0">
                <a:solidFill>
                  <a:srgbClr val="0000FF"/>
                </a:solidFill>
              </a:rPr>
              <a:t>c</a:t>
            </a:r>
            <a:r>
              <a:rPr lang="es-ES_tradnl" sz="2800" b="0"/>
              <a:t> se calcula integrando</a:t>
            </a:r>
          </a:p>
          <a:p>
            <a:pPr algn="just" eaLnBrk="1" hangingPunct="1"/>
            <a:r>
              <a:rPr lang="es-ES_tradnl" sz="2800" b="0">
                <a:cs typeface="Arial" charset="0"/>
              </a:rPr>
              <a:t>directamente de 0 a T.</a:t>
            </a:r>
            <a:endParaRPr lang="el-GR" sz="2800" b="0">
              <a:cs typeface="Arial" charset="0"/>
            </a:endParaRPr>
          </a:p>
        </p:txBody>
      </p:sp>
      <p:sp>
        <p:nvSpPr>
          <p:cNvPr id="61445" name="Text Box 4"/>
          <p:cNvSpPr txBox="1">
            <a:spLocks noChangeArrowheads="1"/>
          </p:cNvSpPr>
          <p:nvPr/>
        </p:nvSpPr>
        <p:spPr bwMode="auto">
          <a:xfrm>
            <a:off x="2063751" y="4062413"/>
            <a:ext cx="62849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_tradnl" sz="2800" b="0"/>
              <a:t>Las sumatoria de a</a:t>
            </a:r>
            <a:r>
              <a:rPr lang="es-ES_tradnl" sz="2800" b="0" baseline="-25000"/>
              <a:t>n </a:t>
            </a:r>
            <a:r>
              <a:rPr lang="es-ES_tradnl" sz="2800" b="0"/>
              <a:t>y b</a:t>
            </a:r>
            <a:r>
              <a:rPr lang="es-ES_tradnl" sz="2800" b="0" baseline="-25000"/>
              <a:t>n</a:t>
            </a:r>
            <a:r>
              <a:rPr lang="es-ES_tradnl" sz="2800" b="0"/>
              <a:t> desaparecen.</a:t>
            </a:r>
            <a:endParaRPr lang="es-ES" sz="2800" b="0"/>
          </a:p>
        </p:txBody>
      </p:sp>
      <p:pic>
        <p:nvPicPr>
          <p:cNvPr id="61447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75" y="2420938"/>
            <a:ext cx="25908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/>
              <p:cNvSpPr txBox="1"/>
              <p:nvPr/>
            </p:nvSpPr>
            <p:spPr>
              <a:xfrm>
                <a:off x="1055440" y="5229200"/>
                <a:ext cx="1056847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C" sz="2400" b="0" dirty="0" smtClean="0"/>
                  <a:t>Los estudiantes deben demostrar las expresiones para encontrar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C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C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0" dirty="0" smtClean="0"/>
                  <a:t> y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b="0" dirty="0" smtClean="0"/>
                  <a:t>. </a:t>
                </a:r>
              </a:p>
              <a:p>
                <a:r>
                  <a:rPr lang="es-EC" sz="2400" b="0" dirty="0" smtClean="0"/>
                  <a:t>Estas demostraciones podrían ser tomadas en alguna prueba o examen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2" name="Cuadro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5229200"/>
                <a:ext cx="10568471" cy="830997"/>
              </a:xfrm>
              <a:prstGeom prst="rect">
                <a:avLst/>
              </a:prstGeom>
              <a:blipFill>
                <a:blip r:embed="rId3"/>
                <a:stretch>
                  <a:fillRect l="-865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2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C87BD1A-D3C5-4C1B-940D-E3EAF3673ED2}" type="slidenum">
              <a:rPr lang="es-EC" sz="1200" b="0">
                <a:latin typeface="Arial Black" pitchFamily="34" charset="0"/>
              </a:rPr>
              <a:pPr eaLnBrk="1" hangingPunct="1"/>
              <a:t>66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62467" name="3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53" y="548680"/>
            <a:ext cx="4477938" cy="168370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52" y="2465375"/>
            <a:ext cx="4499432" cy="168370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127" y="4423921"/>
            <a:ext cx="4456444" cy="1669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6346960" y="1159699"/>
                <a:ext cx="16535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C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s-EC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C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EC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s-EC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960" y="1159699"/>
                <a:ext cx="1653530" cy="461665"/>
              </a:xfrm>
              <a:prstGeom prst="rect">
                <a:avLst/>
              </a:prstGeom>
              <a:blipFill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6346960" y="3076394"/>
                <a:ext cx="28405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C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C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1/3</m:t>
                          </m:r>
                        </m:e>
                      </m:d>
                      <m:r>
                        <a:rPr lang="es-EC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s-EC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C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EC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s-EC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C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s-EC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s-EC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960" y="3076394"/>
                <a:ext cx="2840521" cy="461665"/>
              </a:xfrm>
              <a:prstGeom prst="rect">
                <a:avLst/>
              </a:prstGeom>
              <a:blipFill>
                <a:blip r:embed="rId6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6346960" y="5027775"/>
                <a:ext cx="557133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C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C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4/</m:t>
                          </m:r>
                          <m:r>
                            <a:rPr lang="es-EC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C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C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𝑠𝑒𝑛</m:t>
                          </m:r>
                          <m:d>
                            <m:dPr>
                              <m:ctrlPr>
                                <a:rPr lang="es-EC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C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EC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EC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𝑓𝑡</m:t>
                              </m:r>
                            </m:e>
                          </m:d>
                          <m:r>
                            <a:rPr lang="es-EC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s-EC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C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1/3</m:t>
                              </m:r>
                            </m:e>
                          </m:d>
                          <m:r>
                            <a:rPr lang="es-EC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𝑠𝑒𝑛</m:t>
                          </m:r>
                          <m:d>
                            <m:dPr>
                              <m:ctrlPr>
                                <a:rPr lang="es-EC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C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EC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s-EC" sz="24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C" sz="24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s-EC" sz="2400" b="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  <m:r>
                                <a:rPr lang="es-EC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960" y="5027775"/>
                <a:ext cx="5571333" cy="461665"/>
              </a:xfrm>
              <a:prstGeom prst="rect">
                <a:avLst/>
              </a:prstGeom>
              <a:blipFill>
                <a:blip r:embed="rId7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705B98D-F1A7-443D-89E4-AA7079A1C3B4}" type="slidenum">
              <a:rPr lang="es-EC" sz="1200" b="0">
                <a:latin typeface="Arial Black" pitchFamily="34" charset="0"/>
              </a:rPr>
              <a:pPr eaLnBrk="1" hangingPunct="1"/>
              <a:t>67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63491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sz="3200" dirty="0"/>
              <a:t>Dominio de la frecuencia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/>
              <p:cNvSpPr txBox="1"/>
              <p:nvPr/>
            </p:nvSpPr>
            <p:spPr>
              <a:xfrm>
                <a:off x="2922899" y="5380625"/>
                <a:ext cx="63205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C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s-EC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C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C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EC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C" sz="2400" b="0" i="1" smtClean="0">
                              <a:latin typeface="Cambria Math" panose="02040503050406030204" pitchFamily="18" charset="0"/>
                            </a:rPr>
                            <m:t>4/</m:t>
                          </m:r>
                          <m:r>
                            <a:rPr lang="es-EC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EC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C" sz="2400" b="0" i="1" smtClean="0">
                              <a:latin typeface="Cambria Math" panose="02040503050406030204" pitchFamily="18" charset="0"/>
                            </a:rPr>
                            <m:t>𝑠𝑒𝑛</m:t>
                          </m:r>
                          <m:d>
                            <m:dPr>
                              <m:ctrlPr>
                                <a:rPr lang="es-EC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C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EC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s-EC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𝑓𝑡</m:t>
                              </m:r>
                            </m:e>
                          </m:d>
                          <m:r>
                            <a:rPr lang="es-EC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s-EC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C" sz="2400" b="0" i="1" smtClean="0">
                                  <a:latin typeface="Cambria Math" panose="02040503050406030204" pitchFamily="18" charset="0"/>
                                </a:rPr>
                                <m:t>1/3</m:t>
                              </m:r>
                            </m:e>
                          </m:d>
                          <m:r>
                            <a:rPr lang="es-EC" sz="2400" b="0" i="1" smtClean="0">
                              <a:latin typeface="Cambria Math" panose="02040503050406030204" pitchFamily="18" charset="0"/>
                            </a:rPr>
                            <m:t>𝑠𝑒𝑛</m:t>
                          </m:r>
                          <m:d>
                            <m:dPr>
                              <m:ctrlPr>
                                <a:rPr lang="es-EC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C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EC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s-EC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C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s-EC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  <m:r>
                                <a:rPr lang="es-EC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899" y="5380625"/>
                <a:ext cx="6320576" cy="369332"/>
              </a:xfrm>
              <a:prstGeom prst="rect">
                <a:avLst/>
              </a:prstGeom>
              <a:blipFill>
                <a:blip r:embed="rId2"/>
                <a:stretch>
                  <a:fillRect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112" y="1528050"/>
            <a:ext cx="6011776" cy="3801900"/>
          </a:xfrm>
          <a:prstGeom prst="rect">
            <a:avLst/>
          </a:prstGeom>
        </p:spPr>
      </p:pic>
      <p:sp>
        <p:nvSpPr>
          <p:cNvPr id="2" name="Elipse 1"/>
          <p:cNvSpPr/>
          <p:nvPr/>
        </p:nvSpPr>
        <p:spPr bwMode="auto">
          <a:xfrm>
            <a:off x="11280576" y="6182005"/>
            <a:ext cx="216024" cy="199323"/>
          </a:xfrm>
          <a:prstGeom prst="ellipse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CFADDFF-7E92-4E07-A9AD-5C5A33A992A8}" type="slidenum">
              <a:rPr lang="es-EC" sz="1200" b="0">
                <a:latin typeface="Arial Black" pitchFamily="34" charset="0"/>
              </a:rPr>
              <a:pPr eaLnBrk="1" hangingPunct="1"/>
              <a:t>68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68611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686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/>
            <a:r>
              <a:rPr lang="es-ES" sz="3200" dirty="0" smtClean="0"/>
              <a:t>2.3.2 </a:t>
            </a:r>
            <a:r>
              <a:rPr lang="es-ES" sz="3200" dirty="0"/>
              <a:t>Señales </a:t>
            </a:r>
            <a:r>
              <a:rPr lang="es-ES" sz="3200" dirty="0" smtClean="0"/>
              <a:t>con </a:t>
            </a:r>
            <a:r>
              <a:rPr lang="es-ES" sz="3200" dirty="0"/>
              <a:t>ancho de banda limitado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61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09600" y="1916114"/>
                <a:ext cx="10972800" cy="4435475"/>
              </a:xfrm>
            </p:spPr>
            <p:txBody>
              <a:bodyPr/>
              <a:lstStyle/>
              <a:p>
                <a:pPr algn="just" eaLnBrk="1" hangingPunct="1">
                  <a:spcAft>
                    <a:spcPts val="800"/>
                  </a:spcAft>
                </a:pPr>
                <a:r>
                  <a:rPr lang="es-ES" sz="2400" dirty="0" smtClean="0"/>
                  <a:t>Una señal que se repite infinitamente, se puede expresar matemáticamente con una serie de Fourier</a:t>
                </a:r>
              </a:p>
              <a:p>
                <a:pPr algn="just" eaLnBrk="1" hangingPunct="1">
                  <a:spcAft>
                    <a:spcPts val="800"/>
                  </a:spcAft>
                </a:pPr>
                <a:r>
                  <a:rPr lang="es-ES" sz="2400" dirty="0"/>
                  <a:t>Ejemplo: Transmisión del carácter ASCII “b” 01100010</a:t>
                </a:r>
              </a:p>
              <a:p>
                <a:pPr algn="just" eaLnBrk="1" hangingPunct="1">
                  <a:spcAft>
                    <a:spcPts val="800"/>
                  </a:spcAft>
                </a:pPr>
                <a:r>
                  <a:rPr lang="es-ES" sz="2400" dirty="0"/>
                  <a:t>Amplitudes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s-EC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s-EC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C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s-EC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s-EC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C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EC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s-EC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C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s-EC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lang="es-EC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s-ES" sz="2400" dirty="0" smtClean="0"/>
                  <a:t> de la </a:t>
                </a:r>
                <a:r>
                  <a:rPr lang="es-ES" sz="2400" dirty="0" smtClean="0">
                    <a:solidFill>
                      <a:srgbClr val="0000FF"/>
                    </a:solidFill>
                  </a:rPr>
                  <a:t>r</a:t>
                </a:r>
                <a:r>
                  <a:rPr lang="es-ES" sz="2400" dirty="0" smtClean="0"/>
                  <a:t>aíz </a:t>
                </a:r>
                <a:r>
                  <a:rPr lang="es-ES" sz="2400" dirty="0">
                    <a:solidFill>
                      <a:srgbClr val="0000FF"/>
                    </a:solidFill>
                  </a:rPr>
                  <a:t>m</a:t>
                </a:r>
                <a:r>
                  <a:rPr lang="es-ES" sz="2400" dirty="0"/>
                  <a:t>edia </a:t>
                </a:r>
                <a:r>
                  <a:rPr lang="es-ES" sz="2400" dirty="0" smtClean="0"/>
                  <a:t>cuadrática </a:t>
                </a:r>
                <a14:m>
                  <m:oMath xmlns:m="http://schemas.openxmlformats.org/officeDocument/2006/math"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𝑟𝑚𝑠</m:t>
                    </m:r>
                  </m:oMath>
                </a14:m>
                <a:r>
                  <a:rPr lang="es-ES" sz="2400" dirty="0"/>
                  <a:t> de los </a:t>
                </a:r>
                <a:r>
                  <a:rPr lang="es-ES" sz="2400" dirty="0" smtClean="0"/>
                  <a:t>armónicos</a:t>
                </a:r>
                <a:endParaRPr lang="es-ES" sz="2400" dirty="0"/>
              </a:p>
              <a:p>
                <a:pPr algn="just" eaLnBrk="1" hangingPunct="1">
                  <a:spcAft>
                    <a:spcPts val="800"/>
                  </a:spcAft>
                </a:pPr>
                <a:r>
                  <a:rPr lang="es-ES" sz="2400" dirty="0" smtClean="0"/>
                  <a:t>La energía en cada frecuencia o armónico es proporcional a su amplitud</a:t>
                </a:r>
                <a:endParaRPr lang="es-ES" sz="2400" dirty="0"/>
              </a:p>
            </p:txBody>
          </p:sp>
        </mc:Choice>
        <mc:Fallback xmlns="">
          <p:sp>
            <p:nvSpPr>
              <p:cNvPr id="6861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916114"/>
                <a:ext cx="10972800" cy="4435475"/>
              </a:xfrm>
              <a:blipFill>
                <a:blip r:embed="rId2"/>
                <a:stretch>
                  <a:fillRect l="-333" t="-962" r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2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8CF8B3D-0373-494A-8416-E3DB72979268}" type="slidenum">
              <a:rPr lang="es-EC" sz="1200" b="0">
                <a:latin typeface="Arial Black" pitchFamily="34" charset="0"/>
              </a:rPr>
              <a:pPr eaLnBrk="1" hangingPunct="1"/>
              <a:t>69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69635" name="3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6963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60"/>
          <a:stretch/>
        </p:blipFill>
        <p:spPr bwMode="auto">
          <a:xfrm>
            <a:off x="1847528" y="5758841"/>
            <a:ext cx="7561262" cy="694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83"/>
          <a:stretch/>
        </p:blipFill>
        <p:spPr bwMode="auto">
          <a:xfrm>
            <a:off x="2691340" y="3356991"/>
            <a:ext cx="5873638" cy="1018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620" y="4375872"/>
            <a:ext cx="5873638" cy="1277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1631504" y="1002025"/>
            <a:ext cx="41040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0" kern="0" dirty="0">
                <a:solidFill>
                  <a:srgbClr val="000000"/>
                </a:solidFill>
                <a:latin typeface="Arial"/>
              </a:rPr>
              <a:t>carácter ASCII “b” 01100010</a:t>
            </a:r>
            <a:endParaRPr lang="es-EC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064" y="563028"/>
            <a:ext cx="2808312" cy="16655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5552" y="2280810"/>
            <a:ext cx="5333776" cy="49816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5310" y="2846659"/>
            <a:ext cx="4574257" cy="4819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 smtClean="0"/>
              <a:t>Clasificación de las señales</a:t>
            </a:r>
          </a:p>
        </p:txBody>
      </p:sp>
      <p:sp>
        <p:nvSpPr>
          <p:cNvPr id="7171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sz="2400" dirty="0"/>
              <a:t>Una señal electromagnética en el dominio del tiempo puede ser continua o discreta</a:t>
            </a:r>
          </a:p>
          <a:p>
            <a:pPr algn="just"/>
            <a:r>
              <a:rPr lang="es-ES" sz="2400" dirty="0"/>
              <a:t>Señal </a:t>
            </a:r>
            <a:r>
              <a:rPr lang="es-ES" sz="2400" dirty="0" smtClean="0"/>
              <a:t>continua o analógica: </a:t>
            </a:r>
            <a:r>
              <a:rPr lang="es-ES" sz="2400" dirty="0"/>
              <a:t>la intensidad varía </a:t>
            </a:r>
            <a:r>
              <a:rPr lang="es-ES" sz="2400" dirty="0" smtClean="0"/>
              <a:t>suavemente en el tiempo</a:t>
            </a:r>
            <a:endParaRPr lang="es-ES" sz="2400" dirty="0"/>
          </a:p>
        </p:txBody>
      </p:sp>
      <p:sp>
        <p:nvSpPr>
          <p:cNvPr id="7172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19D8BE4-A0ED-45F0-99B8-00055FA80DD4}" type="slidenum">
              <a:rPr lang="es-EC" sz="1200" b="0">
                <a:latin typeface="Arial Black" pitchFamily="34" charset="0"/>
              </a:rPr>
              <a:pPr eaLnBrk="1" hangingPunct="1"/>
              <a:t>7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7173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71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3789364"/>
            <a:ext cx="6480175" cy="21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2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8CF8B3D-0373-494A-8416-E3DB72979268}" type="slidenum">
              <a:rPr lang="es-EC" sz="1200" b="0">
                <a:latin typeface="Arial Black" pitchFamily="34" charset="0"/>
              </a:rPr>
              <a:pPr eaLnBrk="1" hangingPunct="1"/>
              <a:t>70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69635" name="3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6963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01" b="23741"/>
          <a:stretch/>
        </p:blipFill>
        <p:spPr bwMode="auto">
          <a:xfrm>
            <a:off x="2351088" y="4162912"/>
            <a:ext cx="7561262" cy="778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839" y="2013298"/>
            <a:ext cx="2887761" cy="867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441" y="2881204"/>
            <a:ext cx="4968552" cy="1225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967" y="1513052"/>
            <a:ext cx="4574257" cy="48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2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8CF8B3D-0373-494A-8416-E3DB72979268}" type="slidenum">
              <a:rPr lang="es-EC" sz="1200" b="0">
                <a:latin typeface="Arial Black" pitchFamily="34" charset="0"/>
              </a:rPr>
              <a:pPr eaLnBrk="1" hangingPunct="1"/>
              <a:t>71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69635" name="3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945" y="1916832"/>
            <a:ext cx="1684986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120" y="4509120"/>
            <a:ext cx="1161947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967" y="1124744"/>
            <a:ext cx="4574257" cy="4819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/>
              <p:cNvSpPr txBox="1"/>
              <p:nvPr/>
            </p:nvSpPr>
            <p:spPr>
              <a:xfrm>
                <a:off x="4253286" y="3024482"/>
                <a:ext cx="3143617" cy="1074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f>
                            <m:f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m:rPr>
                              <m:brk m:alnAt="23"/>
                            </m:rP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f>
                            <m:f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f>
                            <m:fPr>
                              <m:ctrlP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m:rPr>
                              <m:brk m:alnAt="23"/>
                            </m:rP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f>
                            <m:fPr>
                              <m:ctrlP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s-EC" sz="4000" b="0" dirty="0"/>
              </a:p>
            </p:txBody>
          </p:sp>
        </mc:Choice>
        <mc:Fallback xmlns="">
          <p:sp>
            <p:nvSpPr>
              <p:cNvPr id="2" name="Cuadro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286" y="3024482"/>
                <a:ext cx="3143617" cy="10749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703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C85F822-C9DE-4275-A815-1D5C683842AC}" type="slidenum">
              <a:rPr lang="es-EC" smtClean="0"/>
              <a:pPr>
                <a:defRPr/>
              </a:pPr>
              <a:t>72</a:t>
            </a:fld>
            <a:endParaRPr lang="es-EC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  <p:sp>
        <p:nvSpPr>
          <p:cNvPr id="5" name="CuadroTexto 4"/>
          <p:cNvSpPr txBox="1"/>
          <p:nvPr/>
        </p:nvSpPr>
        <p:spPr>
          <a:xfrm>
            <a:off x="2156271" y="1772816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0" dirty="0"/>
              <a:t>c</a:t>
            </a:r>
            <a:r>
              <a:rPr lang="es-ES" sz="1600" b="0" dirty="0" smtClean="0"/>
              <a:t>omponente</a:t>
            </a:r>
          </a:p>
          <a:p>
            <a:r>
              <a:rPr lang="es-ES" sz="1600" b="0" dirty="0"/>
              <a:t>o</a:t>
            </a:r>
            <a:r>
              <a:rPr lang="es-ES" sz="1600" b="0" dirty="0" smtClean="0"/>
              <a:t> armónico</a:t>
            </a:r>
            <a:endParaRPr lang="es-EC" sz="3600" b="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2363798"/>
            <a:ext cx="6715125" cy="2305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3454400" y="4911438"/>
                <a:ext cx="4662815" cy="1091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C" sz="2400" b="0" i="1" smtClean="0">
                          <a:latin typeface="Cambria Math" panose="02040503050406030204" pitchFamily="18" charset="0"/>
                        </a:rPr>
                        <m:t>𝑅𝑀𝑆</m:t>
                      </m:r>
                      <m:r>
                        <a:rPr lang="es-EC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C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s-EC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C" sz="2400" b="0" i="1" smtClean="0">
                          <a:latin typeface="Cambria Math" panose="02040503050406030204" pitchFamily="18" charset="0"/>
                        </a:rPr>
                        <m:t>𝑣𝑎𝑙𝑜𝑟</m:t>
                      </m:r>
                      <m:r>
                        <a:rPr lang="es-EC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C" sz="2400" b="0" i="1" smtClean="0">
                          <a:latin typeface="Cambria Math" panose="02040503050406030204" pitchFamily="18" charset="0"/>
                        </a:rPr>
                        <m:t>𝑒𝑓𝑖𝑐𝑎𝑧</m:t>
                      </m:r>
                      <m:r>
                        <a:rPr lang="es-EC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EC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EC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EC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s-EC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C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s-EC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s-EC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EC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s-EC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s-EC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C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s-EC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s-EC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s-EC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400" y="4911438"/>
                <a:ext cx="4662815" cy="10911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672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3511257-35E2-4157-8A92-9C2E279B7E19}" type="slidenum">
              <a:rPr lang="es-EC" sz="1200" b="0">
                <a:latin typeface="Arial Black" pitchFamily="34" charset="0"/>
              </a:rPr>
              <a:pPr eaLnBrk="1" hangingPunct="1"/>
              <a:t>73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70659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7066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02357"/>
            <a:ext cx="4435475" cy="612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7728817" y="1988840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000" b="0" dirty="0"/>
              <a:t>0.243</a:t>
            </a:r>
            <a:endParaRPr lang="en-US" sz="2000" b="0" dirty="0"/>
          </a:p>
        </p:txBody>
      </p:sp>
      <p:sp>
        <p:nvSpPr>
          <p:cNvPr id="3" name="Rectángulo 2"/>
          <p:cNvSpPr/>
          <p:nvPr/>
        </p:nvSpPr>
        <p:spPr>
          <a:xfrm>
            <a:off x="7733324" y="3263795"/>
            <a:ext cx="16081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2000" b="0" dirty="0" smtClean="0"/>
              <a:t>0.243; 0,502</a:t>
            </a:r>
            <a:endParaRPr lang="en-US" sz="2000" b="0" dirty="0"/>
          </a:p>
        </p:txBody>
      </p:sp>
      <p:sp>
        <p:nvSpPr>
          <p:cNvPr id="4" name="Rectángulo 3"/>
          <p:cNvSpPr/>
          <p:nvPr/>
        </p:nvSpPr>
        <p:spPr>
          <a:xfrm>
            <a:off x="7727127" y="4538750"/>
            <a:ext cx="31726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EC" sz="2000" b="0" dirty="0">
                <a:solidFill>
                  <a:srgbClr val="000000"/>
                </a:solidFill>
              </a:rPr>
              <a:t>0.243; </a:t>
            </a:r>
            <a:r>
              <a:rPr lang="es-EC" sz="2000" b="0" dirty="0" smtClean="0">
                <a:solidFill>
                  <a:srgbClr val="000000"/>
                </a:solidFill>
              </a:rPr>
              <a:t>0,502; 0.196; 0.159</a:t>
            </a:r>
            <a:endParaRPr lang="en-US" sz="20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smtClean="0"/>
          </a:p>
        </p:txBody>
      </p:sp>
      <p:sp>
        <p:nvSpPr>
          <p:cNvPr id="71683" name="5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sz="2400" dirty="0"/>
              <a:t>Con 7 armónicos es suficiente para que el receptor distinga los 1s y 0s </a:t>
            </a:r>
            <a:r>
              <a:rPr lang="es-ES" sz="2400" dirty="0" smtClean="0"/>
              <a:t>binarios </a:t>
            </a:r>
            <a:r>
              <a:rPr lang="es-ES" sz="2400" dirty="0"/>
              <a:t>del carácter ASCII “b</a:t>
            </a:r>
            <a:r>
              <a:rPr lang="es-ES" sz="2400" dirty="0" smtClean="0"/>
              <a:t>” </a:t>
            </a:r>
          </a:p>
          <a:p>
            <a:pPr algn="just"/>
            <a:r>
              <a:rPr lang="es-ES" sz="2400" dirty="0" smtClean="0"/>
              <a:t>Es suficiente el ancho de banda de 7f – 1f = 6f</a:t>
            </a:r>
            <a:endParaRPr lang="es-ES" sz="2400" dirty="0"/>
          </a:p>
          <a:p>
            <a:pPr algn="just"/>
            <a:r>
              <a:rPr lang="es-ES" sz="2400" dirty="0" smtClean="0"/>
              <a:t>Tener </a:t>
            </a:r>
            <a:r>
              <a:rPr lang="es-ES" sz="2400" dirty="0"/>
              <a:t>más ancho de banda </a:t>
            </a:r>
            <a:r>
              <a:rPr lang="es-ES" sz="2400" dirty="0" smtClean="0"/>
              <a:t>es innecesario</a:t>
            </a:r>
            <a:endParaRPr lang="es-ES" sz="2400" dirty="0"/>
          </a:p>
        </p:txBody>
      </p:sp>
      <p:sp>
        <p:nvSpPr>
          <p:cNvPr id="71684" name="2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4DB8594-D320-4C76-B382-5C5988372E51}" type="slidenum">
              <a:rPr lang="es-EC" sz="1200" b="0">
                <a:latin typeface="Arial Black" pitchFamily="34" charset="0"/>
              </a:rPr>
              <a:pPr eaLnBrk="1" hangingPunct="1"/>
              <a:t>74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71685" name="3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E851C1B-381D-4F34-8405-7D1A1F3A61B0}" type="slidenum">
              <a:rPr lang="es-EC" sz="1200" b="0">
                <a:latin typeface="Arial Black" pitchFamily="34" charset="0"/>
              </a:rPr>
              <a:pPr eaLnBrk="1" hangingPunct="1"/>
              <a:t>75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72707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1 CuadroTexto"/>
              <p:cNvSpPr txBox="1"/>
              <p:nvPr/>
            </p:nvSpPr>
            <p:spPr>
              <a:xfrm>
                <a:off x="1631504" y="1209185"/>
                <a:ext cx="52128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latin typeface="Cambria Math"/>
                        </a:rPr>
                        <m:t>𝑃𝑎𝑡𝑟</m:t>
                      </m:r>
                      <m:r>
                        <a:rPr lang="es-ES" sz="2000" b="0" i="1" smtClean="0">
                          <a:latin typeface="Cambria Math"/>
                        </a:rPr>
                        <m:t>ó</m:t>
                      </m:r>
                      <m:r>
                        <a:rPr lang="es-ES" sz="2000" b="0" i="1" smtClean="0">
                          <a:latin typeface="Cambria Math"/>
                        </a:rPr>
                        <m:t>𝑛</m:t>
                      </m:r>
                      <m:r>
                        <a:rPr lang="es-ES" sz="2000" b="0" i="1" smtClean="0">
                          <a:latin typeface="Cambria Math"/>
                        </a:rPr>
                        <m:t> </m:t>
                      </m:r>
                      <m:r>
                        <a:rPr lang="es-ES" sz="2000" b="0" i="1" smtClean="0">
                          <a:latin typeface="Cambria Math"/>
                        </a:rPr>
                        <m:t>𝑞𝑢𝑒</m:t>
                      </m:r>
                      <m:r>
                        <a:rPr lang="es-ES" sz="2000" b="0" i="1" smtClean="0">
                          <a:latin typeface="Cambria Math"/>
                        </a:rPr>
                        <m:t> </m:t>
                      </m:r>
                      <m:r>
                        <a:rPr lang="es-ES" sz="2000" b="0" i="1" smtClean="0">
                          <a:latin typeface="Cambria Math"/>
                        </a:rPr>
                        <m:t>𝑠𝑒</m:t>
                      </m:r>
                      <m:r>
                        <a:rPr lang="es-ES" sz="2000" b="0" i="1" smtClean="0">
                          <a:latin typeface="Cambria Math"/>
                        </a:rPr>
                        <m:t> </m:t>
                      </m:r>
                      <m:r>
                        <a:rPr lang="es-ES" sz="2000" b="0" i="1" smtClean="0">
                          <a:latin typeface="Cambria Math"/>
                        </a:rPr>
                        <m:t>𝑟𝑒𝑝𝑖𝑡𝑒</m:t>
                      </m:r>
                      <m:r>
                        <a:rPr lang="es-EC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C" sz="2000" b="0" i="1" smtClean="0">
                          <a:latin typeface="Cambria Math" panose="02040503050406030204" pitchFamily="18" charset="0"/>
                        </a:rPr>
                        <m:t>𝑒𝑛</m:t>
                      </m:r>
                      <m:r>
                        <a:rPr lang="es-EC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C" sz="2000" b="0" i="1" smtClean="0">
                          <a:latin typeface="Cambria Math" panose="02040503050406030204" pitchFamily="18" charset="0"/>
                        </a:rPr>
                        <m:t>𝑢𝑛</m:t>
                      </m:r>
                      <m:r>
                        <a:rPr lang="es-EC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C" sz="2000" b="0" i="1" smtClean="0"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s-EC" sz="2000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es-EC" sz="2000" b="0" i="1" smtClean="0">
                          <a:latin typeface="Cambria Math" panose="02040503050406030204" pitchFamily="18" charset="0"/>
                        </a:rPr>
                        <m:t>𝑜𝑑𝑜</m:t>
                      </m:r>
                      <m:r>
                        <a:rPr lang="es-EC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C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sz="2000" b="0" i="1">
                          <a:latin typeface="Cambria Math"/>
                        </a:rPr>
                        <m:t>:8 </m:t>
                      </m:r>
                      <m:r>
                        <a:rPr lang="es-ES" sz="2000" b="0" i="1">
                          <a:latin typeface="Cambria Math"/>
                        </a:rPr>
                        <m:t>𝑏𝑖𝑡𝑠</m:t>
                      </m:r>
                    </m:oMath>
                  </m:oMathPara>
                </a14:m>
                <a:endParaRPr lang="es-ES" sz="2000" b="0" dirty="0"/>
              </a:p>
            </p:txBody>
          </p:sp>
        </mc:Choice>
        <mc:Fallback xmlns="">
          <p:sp>
            <p:nvSpPr>
              <p:cNvPr id="2" name="1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04" y="1209185"/>
                <a:ext cx="5212837" cy="400110"/>
              </a:xfrm>
              <a:prstGeom prst="rect">
                <a:avLst/>
              </a:prstGeom>
              <a:blipFill>
                <a:blip r:embed="rId3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CuadroTexto"/>
              <p:cNvSpPr txBox="1"/>
              <p:nvPr/>
            </p:nvSpPr>
            <p:spPr>
              <a:xfrm>
                <a:off x="5270306" y="1809952"/>
                <a:ext cx="2573717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C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C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C" sz="1800" b="0" i="1" smtClean="0">
                          <a:latin typeface="Cambria Math" panose="02040503050406030204" pitchFamily="18" charset="0"/>
                        </a:rPr>
                        <m:t>𝑑𝑒𝑙</m:t>
                      </m:r>
                      <m:r>
                        <a:rPr lang="es-EC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𝑒𝑟</m:t>
                          </m:r>
                        </m:sup>
                      </m:sSup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𝑎𝑟𝑚</m:t>
                      </m:r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𝑛𝑖𝑐𝑜</m:t>
                      </m:r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8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b="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s-ES" sz="1800" b="0" i="1"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s-ES" sz="2000" b="0" dirty="0"/>
              </a:p>
            </p:txBody>
          </p:sp>
        </mc:Choice>
        <mc:Fallback xmlns="">
          <p:sp>
            <p:nvSpPr>
              <p:cNvPr id="4" name="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306" y="1809952"/>
                <a:ext cx="2573717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CuadroTexto"/>
              <p:cNvSpPr txBox="1"/>
              <p:nvPr/>
            </p:nvSpPr>
            <p:spPr>
              <a:xfrm>
                <a:off x="7350139" y="1196752"/>
                <a:ext cx="3858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1800" b="0" i="1" smtClean="0">
                        <a:latin typeface="Cambria Math"/>
                      </a:rPr>
                      <m:t>𝑓𝑐𝑜𝑟𝑡𝑒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s-ES" sz="1800" b="0" i="1">
                        <a:latin typeface="Cambria Math"/>
                      </a:rPr>
                      <m:t>=3000 </m:t>
                    </m:r>
                    <m:r>
                      <a:rPr lang="es-ES" sz="1800" b="0" i="1">
                        <a:latin typeface="Cambria Math"/>
                      </a:rPr>
                      <m:t>𝐻𝑧</m:t>
                    </m:r>
                  </m:oMath>
                </a14:m>
                <a:r>
                  <a:rPr lang="es-ES" sz="1800" b="0" dirty="0"/>
                  <a:t> línea telefónica</a:t>
                </a:r>
              </a:p>
            </p:txBody>
          </p:sp>
        </mc:Choice>
        <mc:Fallback xmlns="">
          <p:sp>
            <p:nvSpPr>
              <p:cNvPr id="5" name="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139" y="1196752"/>
                <a:ext cx="3858429" cy="369332"/>
              </a:xfrm>
              <a:prstGeom prst="rect">
                <a:avLst/>
              </a:prstGeom>
              <a:blipFill>
                <a:blip r:embed="rId5"/>
                <a:stretch>
                  <a:fillRect l="-474" t="-8197" r="-47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8234123" y="1829447"/>
                <a:ext cx="3624454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# </m:t>
                      </m:r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𝑎𝑟𝑚</m:t>
                      </m:r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𝑛𝑖𝑐𝑜𝑠</m:t>
                      </m:r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s-EC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EC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C" sz="1800" b="0" i="1" smtClean="0">
                              <a:latin typeface="Cambria Math" panose="02040503050406030204" pitchFamily="18" charset="0"/>
                            </a:rPr>
                            <m:t>𝑑𝑒𝑙</m:t>
                          </m:r>
                          <m:r>
                            <a:rPr lang="es-EC" sz="1800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𝑒𝑟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𝑎𝑟𝑚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𝑛𝑖𝑐𝑜</m:t>
                          </m:r>
                        </m:den>
                      </m:f>
                    </m:oMath>
                  </m:oMathPara>
                </a14:m>
                <a:endParaRPr lang="es-EC" sz="1800" b="0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123" y="1829447"/>
                <a:ext cx="3624454" cy="5751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3789971" y="1848295"/>
                <a:ext cx="1090235" cy="572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8 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𝑏𝑖𝑡𝑠</m:t>
                          </m:r>
                        </m:num>
                        <m:den>
                          <m:r>
                            <a:rPr lang="es-EC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𝑝𝑠</m:t>
                          </m:r>
                        </m:den>
                      </m:f>
                    </m:oMath>
                  </m:oMathPara>
                </a14:m>
                <a:endParaRPr lang="es-EC" b="0" dirty="0"/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971" y="1848295"/>
                <a:ext cx="1090235" cy="5725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/>
              <p:cNvSpPr txBox="1"/>
              <p:nvPr/>
            </p:nvSpPr>
            <p:spPr>
              <a:xfrm>
                <a:off x="1185664" y="1866890"/>
                <a:ext cx="221420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C" sz="1800" b="0" i="1" smtClean="0">
                          <a:latin typeface="Cambria Math" panose="02040503050406030204" pitchFamily="18" charset="0"/>
                        </a:rPr>
                        <m:t>𝑅𝑒𝑔𝑙𝑎</m:t>
                      </m:r>
                      <m:r>
                        <a:rPr lang="es-EC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C" sz="18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s-EC" sz="1800" b="0" i="1" smtClean="0">
                          <a:latin typeface="Cambria Math" panose="02040503050406030204" pitchFamily="18" charset="0"/>
                        </a:rPr>
                        <m:t> 3:    8</m:t>
                      </m:r>
                      <m:r>
                        <a:rPr lang="es-EC" sz="1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s-EC" sz="18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s-EC" sz="18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s-EC" sz="1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C" sz="1800" b="0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  <m:r>
                        <a:rPr lang="es-EC" sz="1800" b="0" i="1" smtClean="0">
                          <a:latin typeface="Cambria Math" panose="02040503050406030204" pitchFamily="18" charset="0"/>
                        </a:rPr>
                        <m:t>𝑏𝑝𝑠</m:t>
                      </m:r>
                      <m:r>
                        <a:rPr lang="es-EC" sz="1800" b="0" i="1" smtClean="0">
                          <a:latin typeface="Cambria Math" panose="02040503050406030204" pitchFamily="18" charset="0"/>
                        </a:rPr>
                        <m:t>   1</m:t>
                      </m:r>
                      <m:r>
                        <a:rPr lang="es-EC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664" y="1866890"/>
                <a:ext cx="2214207" cy="553998"/>
              </a:xfrm>
              <a:prstGeom prst="rect">
                <a:avLst/>
              </a:prstGeom>
              <a:blipFill>
                <a:blip r:embed="rId8"/>
                <a:stretch>
                  <a:fillRect l="-824" r="-549" b="-17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/>
          <p:cNvSpPr txBox="1"/>
          <p:nvPr/>
        </p:nvSpPr>
        <p:spPr>
          <a:xfrm>
            <a:off x="1173055" y="581114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800" b="0" dirty="0" smtClean="0"/>
              <a:t>Series de Fourier</a:t>
            </a:r>
            <a:endParaRPr lang="en-US" sz="2800" b="0" dirty="0"/>
          </a:p>
        </p:txBody>
      </p:sp>
      <p:sp>
        <p:nvSpPr>
          <p:cNvPr id="9" name="CuadroTexto 8"/>
          <p:cNvSpPr txBox="1"/>
          <p:nvPr/>
        </p:nvSpPr>
        <p:spPr>
          <a:xfrm flipH="1">
            <a:off x="1185663" y="5517232"/>
            <a:ext cx="10396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000" b="0" dirty="0" smtClean="0"/>
              <a:t>Para una misma </a:t>
            </a:r>
            <a:r>
              <a:rPr lang="es-EC" sz="2000" b="0" dirty="0" err="1" smtClean="0"/>
              <a:t>fc</a:t>
            </a:r>
            <a:r>
              <a:rPr lang="es-EC" sz="2000" b="0" dirty="0" smtClean="0"/>
              <a:t> (ancho de banda) a mayor velocidad bps menor número de armónicos y menor calidad de la señal</a:t>
            </a:r>
            <a:endParaRPr lang="en-US" sz="2000" b="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5679" y="2571966"/>
            <a:ext cx="6753008" cy="71301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5679" y="3212976"/>
            <a:ext cx="6753008" cy="21461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3" grpId="0"/>
      <p:bldP spid="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482714C-BC3B-49D9-8AD2-237E8DDF0B00}" type="slidenum">
              <a:rPr lang="es-EC" sz="1200" b="0">
                <a:latin typeface="Arial Black" pitchFamily="34" charset="0"/>
              </a:rPr>
              <a:pPr eaLnBrk="1" hangingPunct="1"/>
              <a:t>76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66563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C" dirty="0" smtClean="0"/>
          </a:p>
        </p:txBody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204864"/>
            <a:ext cx="10972800" cy="3816424"/>
          </a:xfrm>
        </p:spPr>
        <p:txBody>
          <a:bodyPr/>
          <a:lstStyle/>
          <a:p>
            <a:pPr algn="just" eaLnBrk="1" hangingPunct="1">
              <a:spcAft>
                <a:spcPct val="30000"/>
              </a:spcAft>
            </a:pPr>
            <a:r>
              <a:rPr lang="es-ES" sz="2400" dirty="0" smtClean="0"/>
              <a:t>Una onda se atenúa más mientras mayor es la distancia recorrida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S" sz="2400" dirty="0" smtClean="0"/>
              <a:t>Una onda se atenúa más mientras mayor es su frecuencia</a:t>
            </a:r>
          </a:p>
          <a:p>
            <a:pPr algn="just" eaLnBrk="1" hangingPunct="1">
              <a:spcAft>
                <a:spcPct val="30000"/>
              </a:spcAft>
            </a:pPr>
            <a:r>
              <a:rPr lang="es-ES" sz="2400" dirty="0" smtClean="0"/>
              <a:t>Si las </a:t>
            </a:r>
            <a:r>
              <a:rPr lang="es-ES" sz="2400" dirty="0"/>
              <a:t>componentes de Fourier de </a:t>
            </a:r>
            <a:r>
              <a:rPr lang="es-ES" sz="2400" dirty="0" smtClean="0"/>
              <a:t>una señal cuadrada se </a:t>
            </a:r>
            <a:r>
              <a:rPr lang="es-ES" sz="2400" dirty="0"/>
              <a:t>atenuaran en la misma proporción, la señal </a:t>
            </a:r>
            <a:r>
              <a:rPr lang="es-ES" sz="2400" dirty="0" smtClean="0"/>
              <a:t>seguiría siendo cuadrada sin distorsionarse</a:t>
            </a:r>
          </a:p>
          <a:p>
            <a:pPr algn="just" eaLnBrk="1" hangingPunct="1">
              <a:lnSpc>
                <a:spcPct val="90000"/>
              </a:lnSpc>
              <a:spcAft>
                <a:spcPct val="40000"/>
              </a:spcAft>
            </a:pPr>
            <a:r>
              <a:rPr lang="es-ES" sz="2400" dirty="0"/>
              <a:t>Pero, los medios de transmisión atenúan las componentes de Fourier en diferente grado, causando </a:t>
            </a:r>
            <a:r>
              <a:rPr lang="es-ES" sz="2400" dirty="0" smtClean="0"/>
              <a:t>además distorsión </a:t>
            </a:r>
            <a:r>
              <a:rPr lang="es-ES" sz="2400" dirty="0"/>
              <a:t>en la </a:t>
            </a:r>
            <a:r>
              <a:rPr lang="es-ES" sz="2400" dirty="0" smtClean="0"/>
              <a:t>señal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69127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5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321AFB-CF0B-4EB8-98DF-09C231527B81}" type="slidenum">
              <a:rPr lang="es-EC" smtClean="0"/>
              <a:pPr>
                <a:defRPr/>
              </a:pPr>
              <a:t>77</a:t>
            </a:fld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052736"/>
            <a:ext cx="6762328" cy="507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65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i="1" dirty="0"/>
              <a:t>Ancho de banda efectivo </a:t>
            </a:r>
            <a:r>
              <a:rPr lang="es-ES" sz="2800" dirty="0"/>
              <a:t>o </a:t>
            </a:r>
            <a:r>
              <a:rPr lang="es-ES" sz="2800" i="1" dirty="0"/>
              <a:t>ancho de banda</a:t>
            </a:r>
            <a:endParaRPr lang="es-EC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s-ES" sz="2400" i="1" dirty="0" smtClean="0"/>
                  <a:t>E</a:t>
                </a:r>
                <a:r>
                  <a:rPr lang="es-ES" sz="2400" dirty="0" smtClean="0"/>
                  <a:t>s el rango de frecuencias de 0 hasta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s-EC" sz="2400" dirty="0" smtClean="0"/>
                  <a:t> en la que la señal, sumando todos los armónicos hasta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C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s-EC" sz="2400" dirty="0" smtClean="0"/>
                  <a:t>, llega atenuada a la mitad de la amplitud original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C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s-ES" sz="2400" dirty="0" smtClean="0"/>
                  <a:t> se llama frecuencia de corte superior</a:t>
                </a:r>
              </a:p>
              <a:p>
                <a:r>
                  <a:rPr lang="es-ES" sz="2400" dirty="0"/>
                  <a:t>Este rango de frecuencias tiene la mayor parte de la energía de la señal</a:t>
                </a:r>
              </a:p>
              <a:p>
                <a:r>
                  <a:rPr lang="es-ES" sz="2400" dirty="0" smtClean="0"/>
                  <a:t>Este es un rango pequeño</a:t>
                </a:r>
                <a:endParaRPr lang="es-ES" sz="2400" dirty="0"/>
              </a:p>
              <a:p>
                <a:r>
                  <a:rPr lang="es-ES" sz="2400" dirty="0" smtClean="0"/>
                  <a:t>La amplitud de la señal es directamente proporcional a su potencia: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𝑉𝐼</m:t>
                    </m:r>
                  </m:oMath>
                </a14:m>
                <a:r>
                  <a:rPr lang="es-ES" sz="2400" dirty="0" smtClean="0"/>
                  <a:t> </a:t>
                </a:r>
              </a:p>
              <a:p>
                <a:endParaRPr lang="es-EC" sz="2400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3" t="-1097" r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321AFB-CF0B-4EB8-98DF-09C231527B81}" type="slidenum">
              <a:rPr lang="es-EC" smtClean="0"/>
              <a:pPr>
                <a:defRPr/>
              </a:pPr>
              <a:t>78</a:t>
            </a:fld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43211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smtClean="0"/>
          </a:p>
        </p:txBody>
      </p:sp>
      <p:sp>
        <p:nvSpPr>
          <p:cNvPr id="75779" name="2 Marcador de contenido"/>
          <p:cNvSpPr>
            <a:spLocks noGrp="1"/>
          </p:cNvSpPr>
          <p:nvPr>
            <p:ph idx="1"/>
          </p:nvPr>
        </p:nvSpPr>
        <p:spPr>
          <a:xfrm>
            <a:off x="609600" y="1981199"/>
            <a:ext cx="10972800" cy="4264025"/>
          </a:xfrm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es-ES" sz="2400" dirty="0"/>
              <a:t>En medios guiados, la atenuación de la </a:t>
            </a:r>
            <a:r>
              <a:rPr lang="es-ES" sz="2400" dirty="0" smtClean="0"/>
              <a:t>señal </a:t>
            </a:r>
            <a:r>
              <a:rPr lang="es-ES" sz="2400" dirty="0"/>
              <a:t>es constante</a:t>
            </a:r>
            <a:r>
              <a:rPr lang="es-ES" sz="2400" dirty="0" smtClean="0"/>
              <a:t>, es decir lineal, o </a:t>
            </a:r>
            <a:r>
              <a:rPr lang="es-ES" sz="2400" dirty="0"/>
              <a:t>sea logarítmica</a:t>
            </a:r>
          </a:p>
          <a:p>
            <a:pPr algn="just">
              <a:spcAft>
                <a:spcPts val="600"/>
              </a:spcAft>
            </a:pPr>
            <a:r>
              <a:rPr lang="es-ES" sz="2400" dirty="0"/>
              <a:t>L</a:t>
            </a:r>
            <a:r>
              <a:rPr lang="es-ES" sz="2400" dirty="0" smtClean="0"/>
              <a:t>a </a:t>
            </a:r>
            <a:r>
              <a:rPr lang="es-ES" sz="2400" dirty="0"/>
              <a:t>atenuación se expresa </a:t>
            </a:r>
            <a:r>
              <a:rPr lang="es-ES" sz="2400" dirty="0" smtClean="0"/>
              <a:t>en </a:t>
            </a:r>
            <a:r>
              <a:rPr lang="es-ES" sz="2400" dirty="0"/>
              <a:t>decibelios </a:t>
            </a:r>
            <a:r>
              <a:rPr lang="es-ES" sz="2400" dirty="0" smtClean="0"/>
              <a:t>dB </a:t>
            </a:r>
            <a:r>
              <a:rPr lang="es-ES" sz="2400" dirty="0"/>
              <a:t>por unidad de longitud</a:t>
            </a:r>
          </a:p>
          <a:p>
            <a:pPr algn="just">
              <a:spcAft>
                <a:spcPts val="600"/>
              </a:spcAft>
            </a:pPr>
            <a:r>
              <a:rPr lang="es-ES" sz="2400" dirty="0"/>
              <a:t>Expresiones logarítmicas facilitan las operaciones </a:t>
            </a:r>
            <a:r>
              <a:rPr lang="es-ES" sz="2400" dirty="0" smtClean="0"/>
              <a:t>matemáticas:</a:t>
            </a:r>
          </a:p>
          <a:p>
            <a:pPr lvl="1" algn="just">
              <a:spcAft>
                <a:spcPts val="600"/>
              </a:spcAft>
            </a:pPr>
            <a:r>
              <a:rPr lang="es-ES" sz="2000" dirty="0" smtClean="0"/>
              <a:t>la </a:t>
            </a:r>
            <a:r>
              <a:rPr lang="es-ES" sz="2000" dirty="0"/>
              <a:t>multiplicación se transforma en </a:t>
            </a:r>
            <a:r>
              <a:rPr lang="es-ES" sz="2000" dirty="0" smtClean="0"/>
              <a:t>suma</a:t>
            </a:r>
          </a:p>
          <a:p>
            <a:pPr lvl="1" algn="just">
              <a:spcAft>
                <a:spcPts val="600"/>
              </a:spcAft>
            </a:pPr>
            <a:r>
              <a:rPr lang="es-ES" sz="2000" dirty="0" smtClean="0"/>
              <a:t>la </a:t>
            </a:r>
            <a:r>
              <a:rPr lang="es-ES" sz="2000" dirty="0"/>
              <a:t>división en </a:t>
            </a:r>
            <a:r>
              <a:rPr lang="es-ES" sz="2000" dirty="0" smtClean="0"/>
              <a:t>resta</a:t>
            </a:r>
          </a:p>
          <a:p>
            <a:pPr lvl="1" algn="just">
              <a:spcAft>
                <a:spcPts val="600"/>
              </a:spcAft>
            </a:pPr>
            <a:r>
              <a:rPr lang="es-ES" sz="2000" dirty="0" smtClean="0"/>
              <a:t>la </a:t>
            </a:r>
            <a:r>
              <a:rPr lang="es-ES" sz="2000" dirty="0"/>
              <a:t>potenciación en </a:t>
            </a:r>
            <a:r>
              <a:rPr lang="es-ES" sz="2000" dirty="0" smtClean="0"/>
              <a:t>multiplicación</a:t>
            </a:r>
          </a:p>
          <a:p>
            <a:pPr lvl="1" algn="just">
              <a:spcAft>
                <a:spcPts val="600"/>
              </a:spcAft>
            </a:pPr>
            <a:r>
              <a:rPr lang="es-ES" sz="2000" dirty="0" smtClean="0"/>
              <a:t>la </a:t>
            </a:r>
            <a:r>
              <a:rPr lang="es-ES" sz="2000" dirty="0"/>
              <a:t>radicación en </a:t>
            </a:r>
            <a:r>
              <a:rPr lang="es-ES" sz="2000" dirty="0" smtClean="0"/>
              <a:t>división</a:t>
            </a:r>
            <a:endParaRPr lang="es-ES" sz="2000" dirty="0"/>
          </a:p>
        </p:txBody>
      </p:sp>
      <p:sp>
        <p:nvSpPr>
          <p:cNvPr id="75780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BA12A9B-A0C5-40F8-94BF-94136C2A0A75}" type="slidenum">
              <a:rPr lang="es-EC" sz="1200" b="0">
                <a:latin typeface="Arial Black" pitchFamily="34" charset="0"/>
              </a:rPr>
              <a:pPr eaLnBrk="1" hangingPunct="1"/>
              <a:t>79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75781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lvl="0" indent="-342900">
              <a:spcBef>
                <a:spcPct val="20000"/>
              </a:spcBef>
            </a:pPr>
            <a:r>
              <a:rPr lang="es-ES" sz="2800" dirty="0">
                <a:solidFill>
                  <a:srgbClr val="000000"/>
                </a:solidFill>
                <a:ea typeface="+mn-ea"/>
                <a:cs typeface="+mn-cs"/>
              </a:rPr>
              <a:t>Señal </a:t>
            </a:r>
            <a:r>
              <a:rPr lang="es-ES" sz="2800" dirty="0" smtClean="0">
                <a:solidFill>
                  <a:srgbClr val="000000"/>
                </a:solidFill>
                <a:ea typeface="+mn-ea"/>
                <a:cs typeface="+mn-cs"/>
              </a:rPr>
              <a:t>discreta o digital</a:t>
            </a:r>
            <a:endParaRPr lang="es-ES" sz="4800" dirty="0" smtClean="0"/>
          </a:p>
        </p:txBody>
      </p:sp>
      <p:sp>
        <p:nvSpPr>
          <p:cNvPr id="8195" name="2 Marcador de contenido"/>
          <p:cNvSpPr>
            <a:spLocks noGrp="1"/>
          </p:cNvSpPr>
          <p:nvPr>
            <p:ph idx="1"/>
          </p:nvPr>
        </p:nvSpPr>
        <p:spPr>
          <a:xfrm>
            <a:off x="604308" y="3956133"/>
            <a:ext cx="10972800" cy="2353187"/>
          </a:xfrm>
        </p:spPr>
        <p:txBody>
          <a:bodyPr/>
          <a:lstStyle/>
          <a:p>
            <a:pPr lvl="1" algn="just">
              <a:spcBef>
                <a:spcPts val="1200"/>
              </a:spcBef>
            </a:pPr>
            <a:r>
              <a:rPr lang="es-ES" sz="2000" dirty="0" smtClean="0"/>
              <a:t>Toma </a:t>
            </a:r>
            <a:r>
              <a:rPr lang="es-ES" sz="2000" dirty="0"/>
              <a:t>solo ciertos valores</a:t>
            </a:r>
          </a:p>
          <a:p>
            <a:pPr lvl="1" algn="just">
              <a:spcBef>
                <a:spcPts val="1200"/>
              </a:spcBef>
            </a:pPr>
            <a:r>
              <a:rPr lang="es-ES" sz="2000" dirty="0"/>
              <a:t>La señal se mantiene constante </a:t>
            </a:r>
            <a:r>
              <a:rPr lang="es-ES" sz="2000" dirty="0" smtClean="0"/>
              <a:t>por cierto tiempo</a:t>
            </a:r>
            <a:r>
              <a:rPr lang="es-ES" sz="2000" dirty="0"/>
              <a:t>, luego cambia a otro valor constante</a:t>
            </a:r>
          </a:p>
          <a:p>
            <a:pPr lvl="1" algn="just">
              <a:spcBef>
                <a:spcPts val="1200"/>
              </a:spcBef>
            </a:pPr>
            <a:r>
              <a:rPr lang="es-ES" sz="2000" dirty="0"/>
              <a:t>Se representa con pulsos de voltaje</a:t>
            </a:r>
          </a:p>
          <a:p>
            <a:pPr lvl="1" algn="just">
              <a:spcBef>
                <a:spcPts val="1200"/>
              </a:spcBef>
            </a:pPr>
            <a:r>
              <a:rPr lang="es-ES" sz="2000" dirty="0"/>
              <a:t>Cada pulso es un elemento de señal</a:t>
            </a:r>
          </a:p>
        </p:txBody>
      </p:sp>
      <p:sp>
        <p:nvSpPr>
          <p:cNvPr id="8196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0BC8E56-3723-4732-A326-30E7C53A2A9E}" type="slidenum">
              <a:rPr lang="es-EC" sz="1200" b="0">
                <a:latin typeface="Arial Black" pitchFamily="34" charset="0"/>
              </a:rPr>
              <a:pPr eaLnBrk="1" hangingPunct="1"/>
              <a:t>8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8197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81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1833364"/>
            <a:ext cx="650557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4182432-B796-48F6-B661-4EBB344BCE54}" type="slidenum">
              <a:rPr lang="es-EC" sz="1200" b="0">
                <a:latin typeface="Arial Black" pitchFamily="34" charset="0"/>
              </a:rPr>
              <a:pPr eaLnBrk="1" hangingPunct="1"/>
              <a:t>80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76803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graphicFrame>
        <p:nvGraphicFramePr>
          <p:cNvPr id="9" name="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00812"/>
              </p:ext>
            </p:extLst>
          </p:nvPr>
        </p:nvGraphicFramePr>
        <p:xfrm>
          <a:off x="191344" y="1776632"/>
          <a:ext cx="2303464" cy="38846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1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18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>
                          <a:effectLst/>
                        </a:rPr>
                        <a:t>distancia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2" marR="9522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P2/P1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2" marR="9522" marT="9526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18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>
                          <a:effectLst/>
                        </a:rPr>
                        <a:t>0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2" marR="9522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>
                          <a:effectLst/>
                        </a:rPr>
                        <a:t>1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2" marR="9522" marT="9526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18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>
                          <a:effectLst/>
                        </a:rPr>
                        <a:t>1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2" marR="9522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 dirty="0">
                          <a:effectLst/>
                        </a:rPr>
                        <a:t>0,5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2" marR="9522" marT="9526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718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>
                          <a:effectLst/>
                        </a:rPr>
                        <a:t>2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2" marR="9522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 dirty="0">
                          <a:effectLst/>
                        </a:rPr>
                        <a:t>0,25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2" marR="9522" marT="9526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718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>
                          <a:effectLst/>
                        </a:rPr>
                        <a:t>3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2" marR="9522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 dirty="0">
                          <a:effectLst/>
                        </a:rPr>
                        <a:t>0,125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2" marR="9522" marT="9526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718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 dirty="0">
                          <a:effectLst/>
                        </a:rPr>
                        <a:t>4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2" marR="9522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 dirty="0">
                          <a:effectLst/>
                        </a:rPr>
                        <a:t>0,0625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2" marR="9522" marT="9526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718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5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2" marR="9522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 dirty="0">
                          <a:effectLst/>
                        </a:rPr>
                        <a:t>0,03125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2" marR="9522" marT="9526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718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6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2" marR="9522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 dirty="0">
                          <a:effectLst/>
                        </a:rPr>
                        <a:t>0,015625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2" marR="9522" marT="9526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718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7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2" marR="9522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 dirty="0">
                          <a:effectLst/>
                        </a:rPr>
                        <a:t>0,0078125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2" marR="9522" marT="9526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718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8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2" marR="9522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 dirty="0">
                          <a:effectLst/>
                        </a:rPr>
                        <a:t>0,00390625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2" marR="9522" marT="9526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3718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9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2" marR="9522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 dirty="0">
                          <a:effectLst/>
                        </a:rPr>
                        <a:t>0,00195313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2" marR="9522" marT="9526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3718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u="none" strike="noStrike">
                          <a:effectLst/>
                        </a:rPr>
                        <a:t>10</a:t>
                      </a:r>
                      <a:endParaRPr lang="es-E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2" marR="9522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u="none" strike="noStrike" dirty="0">
                          <a:effectLst/>
                        </a:rPr>
                        <a:t>0,00097656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2" marR="9522" marT="9526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1 CuadroTexto"/>
          <p:cNvSpPr txBox="1"/>
          <p:nvPr/>
        </p:nvSpPr>
        <p:spPr>
          <a:xfrm>
            <a:off x="2032000" y="888799"/>
            <a:ext cx="8462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A distancias iguales, atenuaciones </a:t>
            </a:r>
            <a:r>
              <a:rPr lang="es-ES" sz="2000" dirty="0" smtClean="0"/>
              <a:t>iguales de la potencia de la señal</a:t>
            </a:r>
            <a:endParaRPr lang="es-ES" sz="2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2348880"/>
            <a:ext cx="4584589" cy="25300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2348880"/>
            <a:ext cx="4584589" cy="252396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 flipH="1">
            <a:off x="7683807" y="4979027"/>
            <a:ext cx="4130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 b="0" dirty="0" smtClean="0"/>
              <a:t>Escala logarítmica del eje vertical.</a:t>
            </a:r>
          </a:p>
          <a:p>
            <a:r>
              <a:rPr lang="es-EC" sz="2000" b="0" dirty="0" smtClean="0"/>
              <a:t>Atenuación lineal</a:t>
            </a:r>
            <a:endParaRPr lang="en-US" sz="20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4182432-B796-48F6-B661-4EBB344BCE54}" type="slidenum">
              <a:rPr lang="es-EC" sz="1200" b="0">
                <a:latin typeface="Arial Black" pitchFamily="34" charset="0"/>
              </a:rPr>
              <a:pPr eaLnBrk="1" hangingPunct="1"/>
              <a:t>81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76803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2" name="1 CuadroTexto"/>
          <p:cNvSpPr txBox="1"/>
          <p:nvPr/>
        </p:nvSpPr>
        <p:spPr>
          <a:xfrm>
            <a:off x="3503713" y="980728"/>
            <a:ext cx="5373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A distancias iguales, atenuaciones iguales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878" y="2852936"/>
            <a:ext cx="5458626" cy="33463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825" y="2852937"/>
            <a:ext cx="2898549" cy="3346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1265128" y="1664725"/>
                <a:ext cx="1567800" cy="781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2400" b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</m:t>
                      </m:r>
                      <m:r>
                        <a:rPr lang="es-ES" sz="2400" b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EC" dirty="0"/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128" y="1664725"/>
                <a:ext cx="1567800" cy="781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/>
              <p:cNvSpPr/>
              <p:nvPr/>
            </p:nvSpPr>
            <p:spPr>
              <a:xfrm>
                <a:off x="4071274" y="1675141"/>
                <a:ext cx="1664686" cy="844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sSub>
                        <m:sSubPr>
                          <m:ctrlP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f>
                        <m:fPr>
                          <m:ctrlP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C" dirty="0"/>
              </a:p>
            </p:txBody>
          </p:sp>
        </mc:Choice>
        <mc:Fallback xmlns=""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274" y="1675141"/>
                <a:ext cx="1664686" cy="8442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5673958" y="1710759"/>
                <a:ext cx="2292871" cy="854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  <m:sSub>
                        <m:sSubPr>
                          <m:ctrlP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f>
                        <m:fPr>
                          <m:ctrlP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num>
                        <m:den>
                          <m:sSub>
                            <m:sSubPr>
                              <m:ctrlP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C" dirty="0"/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958" y="1710759"/>
                <a:ext cx="2292871" cy="8541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/>
              <p:cNvSpPr/>
              <p:nvPr/>
            </p:nvSpPr>
            <p:spPr>
              <a:xfrm>
                <a:off x="7717734" y="1735542"/>
                <a:ext cx="1849032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  <m:sSub>
                        <m:sSubPr>
                          <m:ctrlP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f>
                        <m:fPr>
                          <m:ctrlP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EC" dirty="0"/>
              </a:p>
            </p:txBody>
          </p:sp>
        </mc:Choice>
        <mc:Fallback xmlns=""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734" y="1735542"/>
                <a:ext cx="1849032" cy="783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/>
              <p:cNvSpPr/>
              <p:nvPr/>
            </p:nvSpPr>
            <p:spPr>
              <a:xfrm>
                <a:off x="9404862" y="1918779"/>
                <a:ext cx="13716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=−3</m:t>
                      </m:r>
                      <m:r>
                        <a:rPr lang="es-ES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s-EC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862" y="1918779"/>
                <a:ext cx="137165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10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95E9D49-AC2A-49AD-8D93-69E41011594C}" type="slidenum">
              <a:rPr lang="es-EC" sz="1200" b="0">
                <a:latin typeface="Arial Black" pitchFamily="34" charset="0"/>
              </a:rPr>
              <a:pPr eaLnBrk="1" hangingPunct="1"/>
              <a:t>82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78851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2351843"/>
            <a:ext cx="5257800" cy="31623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2216835"/>
            <a:ext cx="5162550" cy="3305175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 flipH="1">
            <a:off x="811942" y="1700808"/>
            <a:ext cx="4850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b="0" dirty="0" smtClean="0"/>
              <a:t>Para una distancia determinada:</a:t>
            </a:r>
            <a:endParaRPr lang="en-US" sz="24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95E9D49-AC2A-49AD-8D93-69E41011594C}" type="slidenum">
              <a:rPr lang="es-EC" sz="1200" b="0">
                <a:latin typeface="Arial Black" pitchFamily="34" charset="0"/>
              </a:rPr>
              <a:pPr eaLnBrk="1" hangingPunct="1"/>
              <a:t>83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78851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ángulo 20"/>
              <p:cNvSpPr/>
              <p:nvPr/>
            </p:nvSpPr>
            <p:spPr>
              <a:xfrm>
                <a:off x="935850" y="1381154"/>
                <a:ext cx="1314911" cy="836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s-EC" dirty="0"/>
              </a:p>
            </p:txBody>
          </p:sp>
        </mc:Choice>
        <mc:Fallback xmlns="">
          <p:sp>
            <p:nvSpPr>
              <p:cNvPr id="21" name="Rectángu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50" y="1381154"/>
                <a:ext cx="1314911" cy="8364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ángulo 21"/>
              <p:cNvSpPr/>
              <p:nvPr/>
            </p:nvSpPr>
            <p:spPr>
              <a:xfrm>
                <a:off x="2465174" y="1381154"/>
                <a:ext cx="1322029" cy="836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s-EC" dirty="0"/>
              </a:p>
            </p:txBody>
          </p:sp>
        </mc:Choice>
        <mc:Fallback xmlns="">
          <p:sp>
            <p:nvSpPr>
              <p:cNvPr id="22" name="Rectángu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174" y="1381154"/>
                <a:ext cx="1322029" cy="8368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ángulo 22"/>
              <p:cNvSpPr/>
              <p:nvPr/>
            </p:nvSpPr>
            <p:spPr>
              <a:xfrm>
                <a:off x="4076127" y="1381154"/>
                <a:ext cx="1322029" cy="9275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s-ES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s-EC" dirty="0"/>
              </a:p>
            </p:txBody>
          </p:sp>
        </mc:Choice>
        <mc:Fallback xmlns="">
          <p:sp>
            <p:nvSpPr>
              <p:cNvPr id="23" name="Rectá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127" y="1381154"/>
                <a:ext cx="1322029" cy="927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ángulo 23"/>
              <p:cNvSpPr/>
              <p:nvPr/>
            </p:nvSpPr>
            <p:spPr>
              <a:xfrm>
                <a:off x="5753257" y="1207612"/>
                <a:ext cx="1499513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s-ES" sz="24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E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E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E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s-E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s-EC" dirty="0"/>
              </a:p>
            </p:txBody>
          </p:sp>
        </mc:Choice>
        <mc:Fallback xmlns="">
          <p:sp>
            <p:nvSpPr>
              <p:cNvPr id="24" name="Rectángu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257" y="1207612"/>
                <a:ext cx="1499513" cy="11835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ángulo 24"/>
              <p:cNvSpPr/>
              <p:nvPr/>
            </p:nvSpPr>
            <p:spPr>
              <a:xfrm>
                <a:off x="935850" y="3064077"/>
                <a:ext cx="1596976" cy="846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𝑆𝑖</m:t>
                      </m:r>
                      <m:r>
                        <a:rPr lang="es-E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s-ES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EC" dirty="0"/>
              </a:p>
            </p:txBody>
          </p:sp>
        </mc:Choice>
        <mc:Fallback xmlns="">
          <p:sp>
            <p:nvSpPr>
              <p:cNvPr id="25" name="Rectángu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50" y="3064077"/>
                <a:ext cx="1596976" cy="8466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ángulo 25"/>
              <p:cNvSpPr/>
              <p:nvPr/>
            </p:nvSpPr>
            <p:spPr>
              <a:xfrm>
                <a:off x="2841494" y="2821535"/>
                <a:ext cx="1369157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s-ES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E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s-EC" dirty="0"/>
              </a:p>
            </p:txBody>
          </p:sp>
        </mc:Choice>
        <mc:Fallback xmlns="">
          <p:sp>
            <p:nvSpPr>
              <p:cNvPr id="26" name="Rectángu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494" y="2821535"/>
                <a:ext cx="1369157" cy="11835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ángulo 26"/>
              <p:cNvSpPr/>
              <p:nvPr/>
            </p:nvSpPr>
            <p:spPr>
              <a:xfrm>
                <a:off x="4536194" y="2986868"/>
                <a:ext cx="1335942" cy="8528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s-EC" dirty="0"/>
              </a:p>
            </p:txBody>
          </p:sp>
        </mc:Choice>
        <mc:Fallback xmlns="">
          <p:sp>
            <p:nvSpPr>
              <p:cNvPr id="27" name="Rectángu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194" y="2986868"/>
                <a:ext cx="1335942" cy="8528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ángulo 27"/>
              <p:cNvSpPr/>
              <p:nvPr/>
            </p:nvSpPr>
            <p:spPr>
              <a:xfrm>
                <a:off x="5735960" y="3183349"/>
                <a:ext cx="16135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0.707</m:t>
                      </m:r>
                      <m:sSub>
                        <m:sSubPr>
                          <m:ctrlPr>
                            <a:rPr lang="es-E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C" dirty="0"/>
              </a:p>
            </p:txBody>
          </p:sp>
        </mc:Choice>
        <mc:Fallback xmlns="">
          <p:sp>
            <p:nvSpPr>
              <p:cNvPr id="28" name="Rectángulo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60" y="3183349"/>
                <a:ext cx="1613519" cy="461665"/>
              </a:xfrm>
              <a:prstGeom prst="rect">
                <a:avLst/>
              </a:prstGeom>
              <a:blipFill>
                <a:blip r:embed="rId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/>
          <p:cNvSpPr txBox="1"/>
          <p:nvPr/>
        </p:nvSpPr>
        <p:spPr>
          <a:xfrm>
            <a:off x="937535" y="4600791"/>
            <a:ext cx="8712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b="0" dirty="0" smtClean="0"/>
              <a:t>SI la potencia de la señal se reduce a la mitad, su voltaje se reduce al 0.707 del voltaje inicial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57319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D1A2E72-711F-46EF-A62D-AC4FDD1DCD05}" type="slidenum">
              <a:rPr lang="es-EC" sz="1200" b="0">
                <a:latin typeface="Arial Black" pitchFamily="34" charset="0"/>
              </a:rPr>
              <a:pPr eaLnBrk="1" hangingPunct="1"/>
              <a:t>84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79875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798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s-EC" smtClean="0"/>
          </a:p>
        </p:txBody>
      </p:sp>
      <p:sp>
        <p:nvSpPr>
          <p:cNvPr id="798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10972800" cy="440055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" sz="2400" dirty="0"/>
              <a:t>El ancho de banda es una </a:t>
            </a:r>
            <a:r>
              <a:rPr lang="es-ES" sz="2400" b="1" dirty="0"/>
              <a:t>propiedad física</a:t>
            </a:r>
            <a:r>
              <a:rPr lang="es-ES" sz="2400" dirty="0"/>
              <a:t> del medio de </a:t>
            </a:r>
            <a:r>
              <a:rPr lang="es-ES" sz="2400" dirty="0" smtClean="0"/>
              <a:t>transmisión</a:t>
            </a:r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" sz="2400" dirty="0" smtClean="0"/>
              <a:t>Depende del tipo de </a:t>
            </a:r>
            <a:r>
              <a:rPr lang="es-ES" sz="2400" dirty="0"/>
              <a:t>material, grosor, longitud, construcción</a:t>
            </a:r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sz="2400" dirty="0"/>
              <a:t>Todo medio de transmisión soporta una limitada banda de </a:t>
            </a:r>
            <a:r>
              <a:rPr lang="es-ES_tradnl" sz="2400" dirty="0" smtClean="0"/>
              <a:t>frecuencias</a:t>
            </a:r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sz="2400" dirty="0" smtClean="0"/>
              <a:t>Un medio de transmisión se comporta como un filtro electrónico paso-bajo</a:t>
            </a:r>
            <a:endParaRPr lang="es-ES_tradnl" sz="2400" dirty="0"/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sz="2400" dirty="0" smtClean="0"/>
              <a:t>Esto limita el paso de componentes de la señal con frecuencias mayores</a:t>
            </a:r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_tradnl" sz="2400" dirty="0" smtClean="0"/>
              <a:t>Esto </a:t>
            </a:r>
            <a:r>
              <a:rPr lang="es-ES_tradnl" sz="2400" dirty="0"/>
              <a:t>limita la tasa de datos a ser transportada</a:t>
            </a:r>
            <a:endParaRPr lang="es-ES" sz="2400" dirty="0"/>
          </a:p>
          <a:p>
            <a:pPr algn="just" eaLnBrk="1" hangingPunct="1">
              <a:lnSpc>
                <a:spcPct val="90000"/>
              </a:lnSpc>
              <a:spcAft>
                <a:spcPct val="30000"/>
              </a:spcAft>
            </a:pPr>
            <a:r>
              <a:rPr lang="es-ES" sz="2400" dirty="0" smtClean="0"/>
              <a:t>En otras ocasiones, se utilizan </a:t>
            </a:r>
            <a:r>
              <a:rPr lang="es-ES" sz="2400" dirty="0"/>
              <a:t>filtros para limitar el ancho de banda a cada cliente: sistema telefónico </a:t>
            </a:r>
            <a:r>
              <a:rPr lang="es-ES" sz="2400" dirty="0" smtClean="0"/>
              <a:t>(4000 </a:t>
            </a:r>
            <a:r>
              <a:rPr lang="es-ES" sz="2400" dirty="0"/>
              <a:t>Hz)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7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DB275B0-5A16-4E53-A63E-DBC953B702BC}" type="slidenum">
              <a:rPr lang="es-EC" sz="1200" b="0">
                <a:latin typeface="Arial Black" pitchFamily="34" charset="0"/>
              </a:rPr>
              <a:pPr eaLnBrk="1" hangingPunct="1"/>
              <a:t>85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80899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809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/>
            <a:r>
              <a:rPr lang="es-EC" sz="3200"/>
              <a:t>Relación entre velocidad de transmisión y ancho de banda</a:t>
            </a:r>
          </a:p>
        </p:txBody>
      </p:sp>
      <p:sp>
        <p:nvSpPr>
          <p:cNvPr id="809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s-EC" sz="2800" dirty="0"/>
              <a:t>Supuestos:</a:t>
            </a:r>
          </a:p>
          <a:p>
            <a:pPr lvl="1" eaLnBrk="1" hangingPunct="1">
              <a:lnSpc>
                <a:spcPct val="130000"/>
              </a:lnSpc>
            </a:pPr>
            <a:r>
              <a:rPr lang="es-EC" sz="2400" dirty="0"/>
              <a:t>Sistema de transmisión </a:t>
            </a:r>
            <a:r>
              <a:rPr lang="es-EC" sz="2400" b="1" dirty="0"/>
              <a:t>digital</a:t>
            </a:r>
          </a:p>
          <a:p>
            <a:pPr lvl="1" algn="just" eaLnBrk="1" hangingPunct="1">
              <a:lnSpc>
                <a:spcPct val="130000"/>
              </a:lnSpc>
            </a:pPr>
            <a:r>
              <a:rPr lang="es-EC" sz="2400" dirty="0" smtClean="0"/>
              <a:t>Transmisión de </a:t>
            </a:r>
            <a:r>
              <a:rPr lang="es-EC" sz="2400" dirty="0"/>
              <a:t>1s y 0s alternantes (onda cuadrada)</a:t>
            </a:r>
          </a:p>
          <a:p>
            <a:pPr lvl="1" eaLnBrk="1" hangingPunct="1">
              <a:lnSpc>
                <a:spcPct val="130000"/>
              </a:lnSpc>
            </a:pPr>
            <a:r>
              <a:rPr lang="es-EC" sz="2400" dirty="0"/>
              <a:t>¿Cuál es la velocidad de transmisión?</a:t>
            </a:r>
          </a:p>
          <a:p>
            <a:pPr lvl="1" eaLnBrk="1" hangingPunct="1">
              <a:lnSpc>
                <a:spcPct val="130000"/>
              </a:lnSpc>
            </a:pPr>
            <a:r>
              <a:rPr lang="es-EC" sz="2400" dirty="0"/>
              <a:t>No se considera el ruido del medio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870627-E5C8-4A13-A1CE-F793B3B85EEB}" type="slidenum">
              <a:rPr lang="es-EC" sz="1200" b="0">
                <a:latin typeface="Arial Black" pitchFamily="34" charset="0"/>
              </a:rPr>
              <a:pPr eaLnBrk="1" hangingPunct="1"/>
              <a:t>86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81923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8192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73224"/>
            <a:ext cx="10972800" cy="1371600"/>
          </a:xfrm>
        </p:spPr>
        <p:txBody>
          <a:bodyPr/>
          <a:lstStyle/>
          <a:p>
            <a:pPr eaLnBrk="1" hangingPunct="1"/>
            <a:r>
              <a:rPr lang="es-EC" sz="3600" dirty="0"/>
              <a:t>CASO I</a:t>
            </a:r>
          </a:p>
        </p:txBody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1" y="2060848"/>
            <a:ext cx="9807576" cy="3569244"/>
          </a:xfrm>
        </p:spPr>
        <p:txBody>
          <a:bodyPr/>
          <a:lstStyle/>
          <a:p>
            <a:pPr eaLnBrk="1" hangingPunct="1"/>
            <a:r>
              <a:rPr lang="es-EC" sz="2400" dirty="0"/>
              <a:t>s(t)=(4/</a:t>
            </a:r>
            <a:r>
              <a:rPr lang="el-GR" sz="2400" dirty="0">
                <a:cs typeface="Tahoma" charset="0"/>
              </a:rPr>
              <a:t>π</a:t>
            </a:r>
            <a:r>
              <a:rPr lang="es-EC" sz="2400" dirty="0"/>
              <a:t>)[</a:t>
            </a:r>
            <a:r>
              <a:rPr lang="es-EC" sz="2400" dirty="0" err="1"/>
              <a:t>sen</a:t>
            </a:r>
            <a:r>
              <a:rPr lang="es-EC" sz="2400" dirty="0"/>
              <a:t>(2</a:t>
            </a:r>
            <a:r>
              <a:rPr lang="el-GR" sz="2400" dirty="0">
                <a:cs typeface="Tahoma" charset="0"/>
              </a:rPr>
              <a:t>π</a:t>
            </a:r>
            <a:r>
              <a:rPr lang="es-EC" sz="2400" dirty="0">
                <a:solidFill>
                  <a:srgbClr val="0000FF"/>
                </a:solidFill>
              </a:rPr>
              <a:t>f</a:t>
            </a:r>
            <a:r>
              <a:rPr lang="es-EC" sz="2400" dirty="0"/>
              <a:t>t) +(1/3) </a:t>
            </a:r>
            <a:r>
              <a:rPr lang="es-EC" sz="2400" dirty="0" err="1"/>
              <a:t>sen</a:t>
            </a:r>
            <a:r>
              <a:rPr lang="es-EC" sz="2400" dirty="0"/>
              <a:t>(2</a:t>
            </a:r>
            <a:r>
              <a:rPr lang="el-GR" sz="2400" dirty="0">
                <a:cs typeface="Tahoma" charset="0"/>
              </a:rPr>
              <a:t>π</a:t>
            </a:r>
            <a:r>
              <a:rPr lang="es-ES_tradnl" sz="2400" dirty="0">
                <a:solidFill>
                  <a:srgbClr val="0000FF"/>
                </a:solidFill>
                <a:cs typeface="Tahoma" charset="0"/>
              </a:rPr>
              <a:t>3</a:t>
            </a:r>
            <a:r>
              <a:rPr lang="es-EC" sz="2400" dirty="0">
                <a:solidFill>
                  <a:srgbClr val="0000FF"/>
                </a:solidFill>
              </a:rPr>
              <a:t>f</a:t>
            </a:r>
            <a:r>
              <a:rPr lang="es-EC" sz="2400" dirty="0"/>
              <a:t>t) + (1/5)</a:t>
            </a:r>
            <a:r>
              <a:rPr lang="es-EC" sz="2400" dirty="0" err="1"/>
              <a:t>sen</a:t>
            </a:r>
            <a:r>
              <a:rPr lang="es-EC" sz="2400" dirty="0"/>
              <a:t>(2</a:t>
            </a:r>
            <a:r>
              <a:rPr lang="el-GR" sz="2400" dirty="0">
                <a:cs typeface="Tahoma" charset="0"/>
              </a:rPr>
              <a:t>π</a:t>
            </a:r>
            <a:r>
              <a:rPr lang="es-ES_tradnl" sz="2400" dirty="0">
                <a:solidFill>
                  <a:srgbClr val="0000FF"/>
                </a:solidFill>
                <a:cs typeface="Tahoma" charset="0"/>
              </a:rPr>
              <a:t>5</a:t>
            </a:r>
            <a:r>
              <a:rPr lang="es-EC" sz="2400" dirty="0">
                <a:solidFill>
                  <a:srgbClr val="0000FF"/>
                </a:solidFill>
              </a:rPr>
              <a:t>f</a:t>
            </a:r>
            <a:r>
              <a:rPr lang="es-EC" sz="2400" dirty="0"/>
              <a:t>t)]</a:t>
            </a:r>
          </a:p>
          <a:p>
            <a:pPr eaLnBrk="1" hangingPunct="1">
              <a:lnSpc>
                <a:spcPct val="120000"/>
              </a:lnSpc>
            </a:pPr>
            <a:r>
              <a:rPr lang="es-EC" sz="2400" dirty="0"/>
              <a:t>Pocos armónicos: onda distorsionada</a:t>
            </a:r>
          </a:p>
          <a:p>
            <a:pPr eaLnBrk="1" hangingPunct="1">
              <a:lnSpc>
                <a:spcPct val="120000"/>
              </a:lnSpc>
            </a:pPr>
            <a:r>
              <a:rPr lang="es-EC" sz="2400" dirty="0"/>
              <a:t>Frecuencia fundamental f = 1</a:t>
            </a:r>
            <a:r>
              <a:rPr lang="es-EC" sz="2400" baseline="30000" dirty="0"/>
              <a:t> </a:t>
            </a:r>
            <a:r>
              <a:rPr lang="es-EC" sz="2400" dirty="0"/>
              <a:t>MHz</a:t>
            </a:r>
          </a:p>
          <a:p>
            <a:pPr eaLnBrk="1" hangingPunct="1">
              <a:lnSpc>
                <a:spcPct val="120000"/>
              </a:lnSpc>
            </a:pPr>
            <a:r>
              <a:rPr lang="es-EC" sz="2400" dirty="0"/>
              <a:t>T = 1/f = 1</a:t>
            </a:r>
            <a:r>
              <a:rPr lang="el-GR" sz="2400" dirty="0">
                <a:cs typeface="Tahoma" charset="0"/>
              </a:rPr>
              <a:t>μ</a:t>
            </a:r>
            <a:r>
              <a:rPr lang="es-ES_tradnl" sz="2400" dirty="0">
                <a:cs typeface="Tahoma" charset="0"/>
              </a:rPr>
              <a:t>s</a:t>
            </a:r>
          </a:p>
          <a:p>
            <a:pPr eaLnBrk="1" hangingPunct="1">
              <a:lnSpc>
                <a:spcPct val="120000"/>
              </a:lnSpc>
            </a:pPr>
            <a:r>
              <a:rPr lang="es-EC" sz="2400" dirty="0"/>
              <a:t>B = </a:t>
            </a:r>
            <a:r>
              <a:rPr lang="es-EC" sz="2400" dirty="0" err="1"/>
              <a:t>f</a:t>
            </a:r>
            <a:r>
              <a:rPr lang="es-EC" sz="2400" baseline="-25000" dirty="0" err="1"/>
              <a:t>max</a:t>
            </a:r>
            <a:r>
              <a:rPr lang="es-EC" sz="2400" dirty="0"/>
              <a:t> –  </a:t>
            </a:r>
            <a:r>
              <a:rPr lang="es-EC" sz="2400" dirty="0" err="1"/>
              <a:t>f</a:t>
            </a:r>
            <a:r>
              <a:rPr lang="es-EC" sz="2400" baseline="-25000" dirty="0" err="1"/>
              <a:t>min</a:t>
            </a:r>
            <a:r>
              <a:rPr lang="es-EC" sz="2400" dirty="0"/>
              <a:t> = 5f – f = </a:t>
            </a:r>
            <a:r>
              <a:rPr lang="es-EC" sz="2400" dirty="0">
                <a:solidFill>
                  <a:srgbClr val="FF0101"/>
                </a:solidFill>
              </a:rPr>
              <a:t>4</a:t>
            </a:r>
            <a:r>
              <a:rPr lang="es-EC" sz="2400" dirty="0"/>
              <a:t> MHz</a:t>
            </a:r>
          </a:p>
          <a:p>
            <a:pPr eaLnBrk="1" hangingPunct="1">
              <a:lnSpc>
                <a:spcPct val="120000"/>
              </a:lnSpc>
            </a:pPr>
            <a:r>
              <a:rPr lang="es-ES_tradnl" sz="2400" dirty="0" smtClean="0">
                <a:cs typeface="Tahoma" charset="0"/>
              </a:rPr>
              <a:t>En T se representan 2 bits: 1 </a:t>
            </a:r>
            <a:r>
              <a:rPr lang="es-ES_tradnl" sz="2400" dirty="0">
                <a:cs typeface="Tahoma" charset="0"/>
              </a:rPr>
              <a:t>bit = 0.5 </a:t>
            </a:r>
            <a:r>
              <a:rPr lang="el-GR" sz="2400" dirty="0">
                <a:cs typeface="Tahoma" charset="0"/>
              </a:rPr>
              <a:t>μ</a:t>
            </a:r>
            <a:r>
              <a:rPr lang="es-ES_tradnl" sz="2400" dirty="0">
                <a:cs typeface="Tahoma" charset="0"/>
              </a:rPr>
              <a:t>s</a:t>
            </a:r>
          </a:p>
          <a:p>
            <a:pPr eaLnBrk="1" hangingPunct="1">
              <a:lnSpc>
                <a:spcPct val="120000"/>
              </a:lnSpc>
            </a:pPr>
            <a:r>
              <a:rPr lang="es-ES_tradnl" sz="2400" dirty="0">
                <a:cs typeface="Tahoma" charset="0"/>
              </a:rPr>
              <a:t>La velocidad es </a:t>
            </a:r>
            <a:r>
              <a:rPr lang="es-ES_tradnl" sz="2400" dirty="0">
                <a:solidFill>
                  <a:srgbClr val="FF0000"/>
                </a:solidFill>
                <a:cs typeface="Tahoma" charset="0"/>
              </a:rPr>
              <a:t>2 Mbps</a:t>
            </a:r>
            <a:endParaRPr lang="es-EC" sz="2400" dirty="0">
              <a:solidFill>
                <a:srgbClr val="FF0000"/>
              </a:solidFill>
              <a:cs typeface="Tahoma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274361"/>
            <a:ext cx="4894942" cy="2068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5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28085C8-1380-4F8B-9CC9-7978EB3998EA}" type="slidenum">
              <a:rPr lang="es-EC" sz="1200" b="0">
                <a:latin typeface="Arial Black" pitchFamily="34" charset="0"/>
              </a:rPr>
              <a:pPr eaLnBrk="1" hangingPunct="1"/>
              <a:t>87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82947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C" sz="3600"/>
              <a:t>CASO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09601" y="1988840"/>
                <a:ext cx="9807576" cy="4145309"/>
              </a:xfrm>
            </p:spPr>
            <p:txBody>
              <a:bodyPr/>
              <a:lstStyle/>
              <a:p>
                <a:pPr eaLnBrk="1" hangingPunct="1">
                  <a:lnSpc>
                    <a:spcPct val="120000"/>
                  </a:lnSpc>
                </a:pPr>
                <a:r>
                  <a:rPr lang="es-EC" sz="2400" dirty="0"/>
                  <a:t>s(t)=(4/</a:t>
                </a:r>
                <a:r>
                  <a:rPr lang="el-GR" sz="2400" dirty="0">
                    <a:cs typeface="Tahoma" charset="0"/>
                  </a:rPr>
                  <a:t>π</a:t>
                </a:r>
                <a:r>
                  <a:rPr lang="es-EC" sz="2400" dirty="0"/>
                  <a:t>)[</a:t>
                </a:r>
                <a:r>
                  <a:rPr lang="es-EC" sz="2400" dirty="0" err="1"/>
                  <a:t>sen</a:t>
                </a:r>
                <a:r>
                  <a:rPr lang="es-EC" sz="2400" dirty="0"/>
                  <a:t>(2</a:t>
                </a:r>
                <a:r>
                  <a:rPr lang="el-GR" sz="2400" dirty="0">
                    <a:cs typeface="Tahoma" charset="0"/>
                  </a:rPr>
                  <a:t>π</a:t>
                </a:r>
                <a:r>
                  <a:rPr lang="es-EC" sz="2400" dirty="0"/>
                  <a:t>ft) +(1/3) </a:t>
                </a:r>
                <a:r>
                  <a:rPr lang="es-EC" sz="2400" dirty="0" err="1"/>
                  <a:t>sen</a:t>
                </a:r>
                <a:r>
                  <a:rPr lang="es-EC" sz="2400" dirty="0"/>
                  <a:t>(2</a:t>
                </a:r>
                <a:r>
                  <a:rPr lang="el-GR" sz="2400" dirty="0">
                    <a:cs typeface="Tahoma" charset="0"/>
                  </a:rPr>
                  <a:t>π</a:t>
                </a:r>
                <a:r>
                  <a:rPr lang="es-ES_tradnl" sz="2400" dirty="0">
                    <a:cs typeface="Tahoma" charset="0"/>
                  </a:rPr>
                  <a:t>3</a:t>
                </a:r>
                <a:r>
                  <a:rPr lang="es-EC" sz="2400" dirty="0"/>
                  <a:t>ft) + (1/5)</a:t>
                </a:r>
                <a:r>
                  <a:rPr lang="es-EC" sz="2400" dirty="0" err="1"/>
                  <a:t>sen</a:t>
                </a:r>
                <a:r>
                  <a:rPr lang="es-EC" sz="2400" dirty="0"/>
                  <a:t>(2</a:t>
                </a:r>
                <a:r>
                  <a:rPr lang="el-GR" sz="2400" dirty="0">
                    <a:cs typeface="Tahoma" charset="0"/>
                  </a:rPr>
                  <a:t>π</a:t>
                </a:r>
                <a:r>
                  <a:rPr lang="es-ES_tradnl" sz="2400" dirty="0">
                    <a:cs typeface="Tahoma" charset="0"/>
                  </a:rPr>
                  <a:t>5</a:t>
                </a:r>
                <a:r>
                  <a:rPr lang="es-EC" sz="2400" dirty="0"/>
                  <a:t>ft)]</a:t>
                </a:r>
              </a:p>
              <a:p>
                <a:pPr eaLnBrk="1" hangingPunct="1">
                  <a:lnSpc>
                    <a:spcPct val="120000"/>
                  </a:lnSpc>
                </a:pPr>
                <a:r>
                  <a:rPr lang="es-EC" sz="2400" dirty="0"/>
                  <a:t>Pocos armónicos: onda distorsionada</a:t>
                </a:r>
              </a:p>
              <a:p>
                <a:pPr eaLnBrk="1" hangingPunct="1">
                  <a:lnSpc>
                    <a:spcPct val="120000"/>
                  </a:lnSpc>
                </a:pPr>
                <a:r>
                  <a:rPr lang="es-EC" sz="2400" dirty="0"/>
                  <a:t>Frecuencia fundamental f = 2</a:t>
                </a:r>
                <a:r>
                  <a:rPr lang="es-EC" sz="2400" baseline="30000" dirty="0"/>
                  <a:t> </a:t>
                </a:r>
                <a:r>
                  <a:rPr lang="es-EC" sz="2400" dirty="0"/>
                  <a:t>MHz</a:t>
                </a:r>
              </a:p>
              <a:p>
                <a:pPr eaLnBrk="1" hangingPunct="1">
                  <a:lnSpc>
                    <a:spcPct val="120000"/>
                  </a:lnSpc>
                </a:pPr>
                <a:r>
                  <a:rPr lang="es-EC" sz="2400" dirty="0"/>
                  <a:t>T = 1/f, T = 0,5</a:t>
                </a:r>
                <a:r>
                  <a:rPr lang="el-GR" sz="2400" dirty="0">
                    <a:cs typeface="Tahoma" charset="0"/>
                  </a:rPr>
                  <a:t>μ</a:t>
                </a:r>
                <a:r>
                  <a:rPr lang="es-ES_tradnl" sz="2400" dirty="0">
                    <a:cs typeface="Tahoma" charset="0"/>
                  </a:rPr>
                  <a:t>s</a:t>
                </a:r>
              </a:p>
              <a:p>
                <a:pPr eaLnBrk="1" hangingPunct="1">
                  <a:lnSpc>
                    <a:spcPct val="120000"/>
                  </a:lnSpc>
                </a:pPr>
                <a:r>
                  <a:rPr lang="es-EC" sz="2400" dirty="0"/>
                  <a:t>B = </a:t>
                </a:r>
                <a:r>
                  <a:rPr lang="es-EC" sz="2400" dirty="0" err="1"/>
                  <a:t>f</a:t>
                </a:r>
                <a:r>
                  <a:rPr lang="es-EC" sz="2400" baseline="-25000" dirty="0" err="1"/>
                  <a:t>max</a:t>
                </a:r>
                <a:r>
                  <a:rPr lang="es-EC" sz="2400" dirty="0"/>
                  <a:t> –  </a:t>
                </a:r>
                <a:r>
                  <a:rPr lang="es-EC" sz="2400" dirty="0" err="1"/>
                  <a:t>f</a:t>
                </a:r>
                <a:r>
                  <a:rPr lang="es-EC" sz="2400" baseline="-25000" dirty="0" err="1"/>
                  <a:t>min</a:t>
                </a:r>
                <a:r>
                  <a:rPr lang="es-EC" sz="2400" dirty="0"/>
                  <a:t> = 5f – f = </a:t>
                </a:r>
                <a:r>
                  <a:rPr lang="es-EC" sz="2400" dirty="0">
                    <a:solidFill>
                      <a:srgbClr val="FF0000"/>
                    </a:solidFill>
                  </a:rPr>
                  <a:t>8</a:t>
                </a:r>
                <a:r>
                  <a:rPr lang="es-EC" sz="2400" dirty="0"/>
                  <a:t> MHz</a:t>
                </a:r>
              </a:p>
              <a:p>
                <a:pPr eaLnBrk="1" hangingPunct="1">
                  <a:lnSpc>
                    <a:spcPct val="120000"/>
                  </a:lnSpc>
                </a:pPr>
                <a:r>
                  <a:rPr lang="es-ES_tradnl" sz="2400" dirty="0">
                    <a:cs typeface="Tahoma" charset="0"/>
                  </a:rPr>
                  <a:t>1 bit = 0.25 </a:t>
                </a:r>
                <a:r>
                  <a:rPr lang="el-GR" sz="2400" dirty="0">
                    <a:cs typeface="Tahoma" charset="0"/>
                  </a:rPr>
                  <a:t>μ</a:t>
                </a:r>
                <a:r>
                  <a:rPr lang="es-ES_tradnl" sz="2400" dirty="0">
                    <a:cs typeface="Tahoma" charset="0"/>
                  </a:rPr>
                  <a:t>s</a:t>
                </a:r>
              </a:p>
              <a:p>
                <a:pPr eaLnBrk="1" hangingPunct="1">
                  <a:lnSpc>
                    <a:spcPct val="120000"/>
                  </a:lnSpc>
                </a:pPr>
                <a:r>
                  <a:rPr lang="es-ES_tradnl" sz="2400" dirty="0">
                    <a:cs typeface="Tahoma" charset="0"/>
                  </a:rPr>
                  <a:t>La velocidad es </a:t>
                </a:r>
                <a:r>
                  <a:rPr lang="es-ES_tradnl" sz="2400" dirty="0">
                    <a:solidFill>
                      <a:srgbClr val="FF0000"/>
                    </a:solidFill>
                    <a:cs typeface="Tahoma" charset="0"/>
                  </a:rPr>
                  <a:t>4 Mbps</a:t>
                </a:r>
              </a:p>
              <a:p>
                <a:pPr eaLnBrk="1" hangingPunct="1">
                  <a:lnSpc>
                    <a:spcPct val="120000"/>
                  </a:lnSpc>
                </a:pPr>
                <a:r>
                  <a:rPr lang="es-ES_tradnl" sz="2400" dirty="0">
                    <a:cs typeface="Tahoma" charset="0"/>
                  </a:rPr>
                  <a:t>A </a:t>
                </a:r>
                <a:r>
                  <a:rPr lang="es-ES_tradnl" sz="2400" dirty="0" smtClean="0">
                    <a:cs typeface="Tahoma" charset="0"/>
                  </a:rPr>
                  <a:t>mayor frecuencia fundamental </a:t>
                </a:r>
                <a14:m>
                  <m:oMath xmlns:m="http://schemas.openxmlformats.org/officeDocument/2006/math">
                    <m:r>
                      <a:rPr lang="es-ES_tradnl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charset="0"/>
                      </a:rPr>
                      <m:t>⇒</m:t>
                    </m:r>
                  </m:oMath>
                </a14:m>
                <a:r>
                  <a:rPr lang="es-ES_tradnl" sz="2400" dirty="0" smtClean="0">
                    <a:cs typeface="Tahoma" charset="0"/>
                  </a:rPr>
                  <a:t> </a:t>
                </a:r>
                <a:r>
                  <a:rPr lang="es-ES_tradnl" sz="2400" dirty="0">
                    <a:cs typeface="Tahoma" charset="0"/>
                  </a:rPr>
                  <a:t>más velocidad bps</a:t>
                </a:r>
                <a:endParaRPr lang="es-EC" sz="2400" dirty="0">
                  <a:cs typeface="Tahoma" charset="0"/>
                </a:endParaRPr>
              </a:p>
            </p:txBody>
          </p:sp>
        </mc:Choice>
        <mc:Fallback xmlns="">
          <p:sp>
            <p:nvSpPr>
              <p:cNvPr id="829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1" y="1988840"/>
                <a:ext cx="9807576" cy="4145309"/>
              </a:xfrm>
              <a:blipFill>
                <a:blip r:embed="rId2"/>
                <a:stretch>
                  <a:fillRect l="-373" t="-294" b="-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3274361"/>
            <a:ext cx="4894942" cy="2068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9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045D2DF-781F-4B78-8442-79F0F6C2A009}" type="slidenum">
              <a:rPr lang="es-EC" sz="1200" b="0">
                <a:latin typeface="Arial Black" pitchFamily="34" charset="0"/>
              </a:rPr>
              <a:pPr eaLnBrk="1" hangingPunct="1"/>
              <a:t>88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83971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C" sz="3600"/>
              <a:t>CASO III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1" y="1695450"/>
            <a:ext cx="9807576" cy="46863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s-EC" sz="2400" dirty="0"/>
              <a:t>s(t) = (4/</a:t>
            </a:r>
            <a:r>
              <a:rPr lang="el-GR" sz="2400" dirty="0">
                <a:cs typeface="Tahoma" charset="0"/>
              </a:rPr>
              <a:t>π</a:t>
            </a:r>
            <a:r>
              <a:rPr lang="es-EC" sz="2400" dirty="0"/>
              <a:t>)[</a:t>
            </a:r>
            <a:r>
              <a:rPr lang="es-EC" sz="2400" dirty="0" err="1"/>
              <a:t>sen</a:t>
            </a:r>
            <a:r>
              <a:rPr lang="es-EC" sz="2400" dirty="0"/>
              <a:t>(2</a:t>
            </a:r>
            <a:r>
              <a:rPr lang="el-GR" sz="2400" dirty="0">
                <a:cs typeface="Tahoma" charset="0"/>
              </a:rPr>
              <a:t>π</a:t>
            </a:r>
            <a:r>
              <a:rPr lang="es-EC" sz="2400" dirty="0"/>
              <a:t>ft) +(1/3) </a:t>
            </a:r>
            <a:r>
              <a:rPr lang="es-EC" sz="2400" dirty="0" err="1"/>
              <a:t>sen</a:t>
            </a:r>
            <a:r>
              <a:rPr lang="es-EC" sz="2400" dirty="0"/>
              <a:t>(2</a:t>
            </a:r>
            <a:r>
              <a:rPr lang="el-GR" sz="2400" dirty="0">
                <a:cs typeface="Tahoma" charset="0"/>
              </a:rPr>
              <a:t>π</a:t>
            </a:r>
            <a:r>
              <a:rPr lang="es-ES_tradnl" sz="2400" dirty="0">
                <a:cs typeface="Tahoma" charset="0"/>
              </a:rPr>
              <a:t>3</a:t>
            </a:r>
            <a:r>
              <a:rPr lang="es-EC" sz="2400" dirty="0"/>
              <a:t>ft)]</a:t>
            </a:r>
          </a:p>
          <a:p>
            <a:pPr eaLnBrk="1" hangingPunct="1">
              <a:lnSpc>
                <a:spcPct val="120000"/>
              </a:lnSpc>
            </a:pPr>
            <a:r>
              <a:rPr lang="es-EC" sz="2400" dirty="0"/>
              <a:t>Onda más distorsionada</a:t>
            </a:r>
          </a:p>
          <a:p>
            <a:pPr eaLnBrk="1" hangingPunct="1">
              <a:lnSpc>
                <a:spcPct val="120000"/>
              </a:lnSpc>
            </a:pPr>
            <a:r>
              <a:rPr lang="es-EC" sz="2400" dirty="0"/>
              <a:t>f = 2</a:t>
            </a:r>
            <a:r>
              <a:rPr lang="es-EC" sz="2400" baseline="30000" dirty="0"/>
              <a:t> </a:t>
            </a:r>
            <a:r>
              <a:rPr lang="es-EC" sz="2400" dirty="0"/>
              <a:t>MHz</a:t>
            </a:r>
          </a:p>
          <a:p>
            <a:pPr eaLnBrk="1" hangingPunct="1">
              <a:lnSpc>
                <a:spcPct val="120000"/>
              </a:lnSpc>
            </a:pPr>
            <a:r>
              <a:rPr lang="es-EC" sz="2400" dirty="0"/>
              <a:t>B = </a:t>
            </a:r>
            <a:r>
              <a:rPr lang="es-EC" sz="2400" dirty="0" err="1"/>
              <a:t>f</a:t>
            </a:r>
            <a:r>
              <a:rPr lang="es-EC" sz="2400" baseline="-25000" dirty="0" err="1"/>
              <a:t>max</a:t>
            </a:r>
            <a:r>
              <a:rPr lang="es-EC" sz="2400" dirty="0"/>
              <a:t> –  </a:t>
            </a:r>
            <a:r>
              <a:rPr lang="es-EC" sz="2400" dirty="0" err="1"/>
              <a:t>f</a:t>
            </a:r>
            <a:r>
              <a:rPr lang="es-EC" sz="2400" baseline="-25000" dirty="0" err="1"/>
              <a:t>min</a:t>
            </a:r>
            <a:r>
              <a:rPr lang="es-EC" sz="2400" dirty="0"/>
              <a:t> = 3f – f = 4 MHz</a:t>
            </a:r>
          </a:p>
          <a:p>
            <a:pPr eaLnBrk="1" hangingPunct="1">
              <a:lnSpc>
                <a:spcPct val="120000"/>
              </a:lnSpc>
            </a:pPr>
            <a:r>
              <a:rPr lang="es-EC" sz="2400" dirty="0"/>
              <a:t>T = 1/f = 0,5</a:t>
            </a:r>
            <a:r>
              <a:rPr lang="el-GR" sz="2400" dirty="0">
                <a:cs typeface="Tahoma" charset="0"/>
              </a:rPr>
              <a:t>μ</a:t>
            </a:r>
            <a:r>
              <a:rPr lang="es-ES_tradnl" sz="2400" dirty="0">
                <a:cs typeface="Tahoma" charset="0"/>
              </a:rPr>
              <a:t>s</a:t>
            </a:r>
          </a:p>
          <a:p>
            <a:pPr eaLnBrk="1" hangingPunct="1">
              <a:lnSpc>
                <a:spcPct val="120000"/>
              </a:lnSpc>
            </a:pPr>
            <a:r>
              <a:rPr lang="es-ES_tradnl" sz="2400" dirty="0">
                <a:cs typeface="Tahoma" charset="0"/>
              </a:rPr>
              <a:t>1 bit = 0.25 </a:t>
            </a:r>
            <a:r>
              <a:rPr lang="el-GR" sz="2400" dirty="0">
                <a:cs typeface="Tahoma" charset="0"/>
              </a:rPr>
              <a:t>μ</a:t>
            </a:r>
            <a:r>
              <a:rPr lang="es-ES_tradnl" sz="2400" dirty="0">
                <a:cs typeface="Tahoma" charset="0"/>
              </a:rPr>
              <a:t>s</a:t>
            </a:r>
          </a:p>
          <a:p>
            <a:pPr eaLnBrk="1" hangingPunct="1">
              <a:lnSpc>
                <a:spcPct val="120000"/>
              </a:lnSpc>
            </a:pPr>
            <a:r>
              <a:rPr lang="es-ES_tradnl" sz="2400" dirty="0">
                <a:cs typeface="Tahoma" charset="0"/>
              </a:rPr>
              <a:t>La velocidad es </a:t>
            </a:r>
            <a:r>
              <a:rPr lang="es-ES_tradnl" sz="2400" dirty="0">
                <a:solidFill>
                  <a:srgbClr val="FF0000"/>
                </a:solidFill>
                <a:cs typeface="Tahoma" charset="0"/>
              </a:rPr>
              <a:t>4 Mbps</a:t>
            </a:r>
          </a:p>
          <a:p>
            <a:pPr algn="just" eaLnBrk="1" hangingPunct="1">
              <a:lnSpc>
                <a:spcPct val="120000"/>
              </a:lnSpc>
            </a:pPr>
            <a:r>
              <a:rPr lang="es-ES_tradnl" sz="2400" dirty="0">
                <a:cs typeface="Tahoma" charset="0"/>
              </a:rPr>
              <a:t>A menor número de armónicos -&gt; menor ancho de banda -&gt; menor calidad de la señal</a:t>
            </a:r>
            <a:endParaRPr lang="es-EC" sz="2400" dirty="0">
              <a:cs typeface="Tahoma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3087597"/>
            <a:ext cx="4894942" cy="2069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Distorsión de la señal por </a:t>
            </a:r>
            <a:r>
              <a:rPr lang="es-ES" sz="3200" dirty="0" smtClean="0"/>
              <a:t>retardo</a:t>
            </a:r>
            <a:endParaRPr lang="es-ES" sz="3200" dirty="0"/>
          </a:p>
        </p:txBody>
      </p:sp>
      <p:sp>
        <p:nvSpPr>
          <p:cNvPr id="84995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sz="2400" dirty="0"/>
              <a:t>La velocidad de </a:t>
            </a:r>
            <a:r>
              <a:rPr lang="es-ES" sz="2400" dirty="0" smtClean="0"/>
              <a:t>propagación (v. de fase) </a:t>
            </a:r>
            <a:r>
              <a:rPr lang="es-ES" sz="2400" dirty="0"/>
              <a:t>de la señal </a:t>
            </a:r>
            <a:r>
              <a:rPr lang="es-ES" sz="2400" dirty="0" smtClean="0"/>
              <a:t>varía </a:t>
            </a:r>
            <a:r>
              <a:rPr lang="es-ES" sz="2400" dirty="0"/>
              <a:t>con la </a:t>
            </a:r>
            <a:r>
              <a:rPr lang="es-ES" sz="2400" dirty="0" smtClean="0"/>
              <a:t>frecuencia</a:t>
            </a:r>
          </a:p>
          <a:p>
            <a:pPr algn="just"/>
            <a:r>
              <a:rPr lang="es-ES" sz="2400" dirty="0"/>
              <a:t>L</a:t>
            </a:r>
            <a:r>
              <a:rPr lang="es-ES" sz="2400" dirty="0" smtClean="0"/>
              <a:t>a velocidad de propagación varía según el medio por donde viaja</a:t>
            </a:r>
            <a:endParaRPr lang="es-ES" sz="2400" dirty="0"/>
          </a:p>
          <a:p>
            <a:pPr algn="just"/>
            <a:r>
              <a:rPr lang="es-ES" sz="2400" dirty="0"/>
              <a:t>Las distintas componentes en frecuencia </a:t>
            </a:r>
            <a:r>
              <a:rPr lang="es-ES" sz="2400" dirty="0" smtClean="0"/>
              <a:t>llegan </a:t>
            </a:r>
            <a:r>
              <a:rPr lang="es-ES" sz="2400" dirty="0"/>
              <a:t>al receptor en </a:t>
            </a:r>
            <a:r>
              <a:rPr lang="es-ES" sz="2400" dirty="0" smtClean="0"/>
              <a:t>diferentes instantes </a:t>
            </a:r>
            <a:r>
              <a:rPr lang="es-ES" sz="2400" dirty="0"/>
              <a:t>de tiempo </a:t>
            </a:r>
          </a:p>
          <a:p>
            <a:pPr algn="just"/>
            <a:r>
              <a:rPr lang="es-ES" sz="2400" dirty="0"/>
              <a:t>Esto distorsiona a la señal</a:t>
            </a:r>
          </a:p>
          <a:p>
            <a:pPr algn="just"/>
            <a:r>
              <a:rPr lang="es-ES" sz="2400" dirty="0"/>
              <a:t>Esto es crítico en la transmisión de datos digitales produciendo alteraciones entre bits </a:t>
            </a:r>
            <a:r>
              <a:rPr lang="es-ES" sz="2400" dirty="0" smtClean="0"/>
              <a:t>posteriores</a:t>
            </a:r>
            <a:endParaRPr lang="es-ES" sz="2400" dirty="0"/>
          </a:p>
        </p:txBody>
      </p:sp>
      <p:sp>
        <p:nvSpPr>
          <p:cNvPr id="84996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49313F2-2A1E-42A9-B854-30D2F4677116}" type="slidenum">
              <a:rPr lang="es-EC" sz="1200" b="0">
                <a:latin typeface="Arial Black" pitchFamily="34" charset="0"/>
              </a:rPr>
              <a:pPr eaLnBrk="1" hangingPunct="1"/>
              <a:t>89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84997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smtClean="0"/>
          </a:p>
        </p:txBody>
      </p:sp>
      <p:sp>
        <p:nvSpPr>
          <p:cNvPr id="9219" name="2 Marcador de contenido"/>
          <p:cNvSpPr>
            <a:spLocks noGrp="1"/>
          </p:cNvSpPr>
          <p:nvPr>
            <p:ph idx="1"/>
          </p:nvPr>
        </p:nvSpPr>
        <p:spPr>
          <a:xfrm>
            <a:off x="609600" y="1981200"/>
            <a:ext cx="10972800" cy="1444329"/>
          </a:xfrm>
        </p:spPr>
        <p:txBody>
          <a:bodyPr/>
          <a:lstStyle/>
          <a:p>
            <a:pPr algn="just"/>
            <a:r>
              <a:rPr lang="es-ES" sz="2400" dirty="0"/>
              <a:t>Por otro lado, una señal puede ser periódica o a</a:t>
            </a:r>
            <a:r>
              <a:rPr lang="es-ES" sz="2400" dirty="0" smtClean="0"/>
              <a:t>periódica</a:t>
            </a:r>
            <a:endParaRPr lang="es-ES" sz="2400" dirty="0"/>
          </a:p>
          <a:p>
            <a:pPr algn="just"/>
            <a:r>
              <a:rPr lang="es-ES" sz="2400" dirty="0"/>
              <a:t>Señal periódica: tiene un patrón que se repite en el tiempo con una periodicidad T o frecuencia f</a:t>
            </a:r>
          </a:p>
        </p:txBody>
      </p:sp>
      <p:sp>
        <p:nvSpPr>
          <p:cNvPr id="9220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84D43E0-7612-4552-807C-13F736DAC15B}" type="slidenum">
              <a:rPr lang="es-EC" sz="1200" b="0">
                <a:latin typeface="Arial Black" pitchFamily="34" charset="0"/>
              </a:rPr>
              <a:pPr eaLnBrk="1" hangingPunct="1"/>
              <a:t>9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9221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92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3817939"/>
            <a:ext cx="3816350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6" y="3771901"/>
            <a:ext cx="3489325" cy="171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2834922" y="5615137"/>
            <a:ext cx="299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0" dirty="0" smtClean="0"/>
              <a:t>Continua y periódica</a:t>
            </a:r>
            <a:endParaRPr lang="es-EC" sz="2400" b="0" dirty="0"/>
          </a:p>
        </p:txBody>
      </p:sp>
      <p:sp>
        <p:nvSpPr>
          <p:cNvPr id="3" name="CuadroTexto 2"/>
          <p:cNvSpPr txBox="1"/>
          <p:nvPr/>
        </p:nvSpPr>
        <p:spPr>
          <a:xfrm>
            <a:off x="6900220" y="5638949"/>
            <a:ext cx="2890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0" dirty="0" smtClean="0"/>
              <a:t>Discreta y periódica</a:t>
            </a:r>
            <a:endParaRPr lang="es-EC" sz="24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321AFB-CF0B-4EB8-98DF-09C231527B81}" type="slidenum">
              <a:rPr lang="es-EC" smtClean="0"/>
              <a:pPr>
                <a:defRPr/>
              </a:pPr>
              <a:t>90</a:t>
            </a:fld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  <p:pic>
        <p:nvPicPr>
          <p:cNvPr id="1026" name="Picture 2" descr="Velocidad de fase: ejemplo diferente al típico de la literatura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1" y="1628800"/>
            <a:ext cx="6077613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2855640" y="908720"/>
            <a:ext cx="6806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800" b="0" dirty="0" smtClean="0"/>
              <a:t>Velocidad de la señal según la frecuencia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136154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C85F822-C9DE-4275-A815-1D5C683842AC}" type="slidenum">
              <a:rPr lang="es-EC" smtClean="0"/>
              <a:pPr>
                <a:defRPr/>
              </a:pPr>
              <a:t>91</a:t>
            </a:fld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1052736"/>
            <a:ext cx="6762328" cy="507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1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/>
              <a:t>Distorsión de la señal por ruido</a:t>
            </a:r>
          </a:p>
        </p:txBody>
      </p:sp>
      <p:sp>
        <p:nvSpPr>
          <p:cNvPr id="86019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sz="2400" dirty="0"/>
              <a:t>Este factor es el que más afecta la transmisión de señales</a:t>
            </a:r>
          </a:p>
          <a:p>
            <a:pPr algn="just"/>
            <a:r>
              <a:rPr lang="es-ES" sz="2400" dirty="0"/>
              <a:t>Hay cuatro clases de ruido</a:t>
            </a:r>
          </a:p>
          <a:p>
            <a:pPr lvl="1" algn="just"/>
            <a:r>
              <a:rPr lang="es-ES" sz="2000" dirty="0"/>
              <a:t>Ruido térmico</a:t>
            </a:r>
          </a:p>
          <a:p>
            <a:pPr lvl="1" algn="just"/>
            <a:r>
              <a:rPr lang="es-ES" sz="2000" dirty="0"/>
              <a:t>Ruido de intermodulación</a:t>
            </a:r>
          </a:p>
          <a:p>
            <a:pPr lvl="1" algn="just"/>
            <a:r>
              <a:rPr lang="es-ES" sz="2000" dirty="0"/>
              <a:t>Diafonía</a:t>
            </a:r>
          </a:p>
          <a:p>
            <a:pPr lvl="1" algn="just"/>
            <a:r>
              <a:rPr lang="es-ES" sz="2000" dirty="0"/>
              <a:t>Ruido impulsivo</a:t>
            </a:r>
          </a:p>
        </p:txBody>
      </p:sp>
      <p:sp>
        <p:nvSpPr>
          <p:cNvPr id="86020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5F5B417-BADA-4A67-A42B-9EBEEDC293CD}" type="slidenum">
              <a:rPr lang="es-EC" sz="1200" b="0">
                <a:latin typeface="Arial Black" pitchFamily="34" charset="0"/>
              </a:rPr>
              <a:pPr eaLnBrk="1" hangingPunct="1"/>
              <a:t>92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86021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1 Título"/>
          <p:cNvSpPr>
            <a:spLocks noGrp="1"/>
          </p:cNvSpPr>
          <p:nvPr>
            <p:ph type="title"/>
          </p:nvPr>
        </p:nvSpPr>
        <p:spPr>
          <a:xfrm>
            <a:off x="609600" y="323056"/>
            <a:ext cx="10972800" cy="1371600"/>
          </a:xfrm>
        </p:spPr>
        <p:txBody>
          <a:bodyPr/>
          <a:lstStyle/>
          <a:p>
            <a:r>
              <a:rPr lang="es-ES" sz="3200"/>
              <a:t>Ruido térmico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04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547192"/>
                <a:ext cx="11103024" cy="4186064"/>
              </a:xfrm>
            </p:spPr>
            <p:txBody>
              <a:bodyPr/>
              <a:lstStyle/>
              <a:p>
                <a:pPr algn="just"/>
                <a:r>
                  <a:rPr lang="es-ES" sz="2400" dirty="0"/>
                  <a:t>L</a:t>
                </a:r>
                <a:r>
                  <a:rPr lang="es-ES" sz="2400" dirty="0" smtClean="0"/>
                  <a:t>lamado </a:t>
                </a:r>
                <a:r>
                  <a:rPr lang="es-ES" sz="2400" dirty="0"/>
                  <a:t>ruido </a:t>
                </a:r>
                <a:r>
                  <a:rPr lang="es-ES" sz="2400" dirty="0" smtClean="0"/>
                  <a:t>blanco</a:t>
                </a:r>
              </a:p>
              <a:p>
                <a:pPr algn="just"/>
                <a:r>
                  <a:rPr lang="es-ES" sz="2400" dirty="0" smtClean="0"/>
                  <a:t>Analogía con la luz blanca que tiene luces de todos los colores</a:t>
                </a:r>
                <a:endParaRPr lang="es-ES" sz="2400" dirty="0"/>
              </a:p>
              <a:p>
                <a:pPr algn="just"/>
                <a:r>
                  <a:rPr lang="es-ES" sz="2400" dirty="0"/>
                  <a:t>Tiene componentes con todas las frecuencias</a:t>
                </a:r>
              </a:p>
              <a:p>
                <a:pPr algn="just"/>
                <a:r>
                  <a:rPr lang="es-ES" sz="2400" dirty="0" smtClean="0"/>
                  <a:t>Debido </a:t>
                </a:r>
                <a:r>
                  <a:rPr lang="es-ES" sz="2400" dirty="0"/>
                  <a:t>al </a:t>
                </a:r>
                <a:r>
                  <a:rPr lang="es-ES" sz="2400" dirty="0" smtClean="0"/>
                  <a:t>movimiento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s-ES" sz="2400" dirty="0" smtClean="0"/>
                  <a:t>que calientan el </a:t>
                </a:r>
                <a:r>
                  <a:rPr lang="es-ES" sz="2400" dirty="0"/>
                  <a:t>medio </a:t>
                </a:r>
                <a:r>
                  <a:rPr lang="es-ES" sz="2400" dirty="0" smtClean="0"/>
                  <a:t>y </a:t>
                </a:r>
                <a:r>
                  <a:rPr lang="es-ES" sz="2400" dirty="0"/>
                  <a:t>dispositivos electrónicos </a:t>
                </a:r>
                <a:endParaRPr lang="es-ES" sz="2400" dirty="0" smtClean="0"/>
              </a:p>
              <a:p>
                <a:r>
                  <a:rPr lang="es-ES" sz="2400" dirty="0" smtClean="0"/>
                  <a:t>Imposible filtrarlo</a:t>
                </a:r>
                <a:endParaRPr lang="es-ES" sz="2400" dirty="0"/>
              </a:p>
            </p:txBody>
          </p:sp>
        </mc:Choice>
        <mc:Fallback xmlns="">
          <p:sp>
            <p:nvSpPr>
              <p:cNvPr id="8704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547192"/>
                <a:ext cx="11103024" cy="4186064"/>
              </a:xfrm>
              <a:blipFill>
                <a:blip r:embed="rId5"/>
                <a:stretch>
                  <a:fillRect l="-329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044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1B3930F-DC7A-4BC1-89ED-B1825C8C044E}" type="slidenum">
              <a:rPr lang="es-EC" sz="1200" b="0">
                <a:latin typeface="Arial Black" pitchFamily="34" charset="0"/>
              </a:rPr>
              <a:pPr eaLnBrk="1" hangingPunct="1"/>
              <a:t>93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87045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922" y="3869751"/>
            <a:ext cx="5139662" cy="237547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432" y="3869751"/>
            <a:ext cx="4478288" cy="23756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33536"/>
            <a:ext cx="10972800" cy="1371600"/>
          </a:xfrm>
        </p:spPr>
        <p:txBody>
          <a:bodyPr/>
          <a:lstStyle/>
          <a:p>
            <a:r>
              <a:rPr lang="es-ES" sz="3200" dirty="0"/>
              <a:t>Expresión matemática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05135"/>
                <a:ext cx="9601200" cy="4840089"/>
              </a:xfrm>
            </p:spPr>
            <p:txBody>
              <a:bodyPr/>
              <a:lstStyle/>
              <a:p>
                <a:r>
                  <a:rPr lang="es-ES" sz="2400" dirty="0" smtClean="0"/>
                  <a:t>N</a:t>
                </a:r>
                <a:r>
                  <a:rPr lang="es-ES" sz="2400" baseline="-25000" dirty="0" smtClean="0"/>
                  <a:t>0</a:t>
                </a:r>
                <a:r>
                  <a:rPr lang="es-ES" sz="2400" dirty="0" smtClean="0"/>
                  <a:t> densidad de potencia del ruido térmico [</a:t>
                </a:r>
                <a:r>
                  <a:rPr lang="es-ES" sz="2400" dirty="0" err="1" smtClean="0"/>
                  <a:t>watios</a:t>
                </a:r>
                <a:r>
                  <a:rPr lang="es-ES" sz="2400" dirty="0" smtClean="0"/>
                  <a:t> / Hz]</a:t>
                </a:r>
              </a:p>
              <a:p>
                <a:r>
                  <a:rPr lang="es-ES" sz="2400" dirty="0" smtClean="0">
                    <a:solidFill>
                      <a:srgbClr val="FF0000"/>
                    </a:solidFill>
                  </a:rPr>
                  <a:t>N</a:t>
                </a:r>
                <a:r>
                  <a:rPr lang="es-ES" sz="2400" baseline="-25000" dirty="0" smtClean="0">
                    <a:solidFill>
                      <a:srgbClr val="FF0000"/>
                    </a:solidFill>
                  </a:rPr>
                  <a:t>0</a:t>
                </a:r>
                <a:r>
                  <a:rPr lang="es-ES" sz="24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s-ES" sz="2400" dirty="0">
                    <a:solidFill>
                      <a:srgbClr val="FF0000"/>
                    </a:solidFill>
                  </a:rPr>
                  <a:t>= </a:t>
                </a:r>
                <a:r>
                  <a:rPr lang="es-ES" sz="2400" dirty="0" err="1">
                    <a:solidFill>
                      <a:srgbClr val="FF0000"/>
                    </a:solidFill>
                  </a:rPr>
                  <a:t>kT</a:t>
                </a:r>
                <a:endParaRPr lang="es-ES" sz="2400" dirty="0">
                  <a:solidFill>
                    <a:srgbClr val="FF0000"/>
                  </a:solidFill>
                </a:endParaRPr>
              </a:p>
              <a:p>
                <a:r>
                  <a:rPr lang="es-ES" sz="2400" dirty="0"/>
                  <a:t>k = constante de </a:t>
                </a:r>
                <a:r>
                  <a:rPr lang="es-ES" sz="2400" dirty="0" err="1"/>
                  <a:t>Boltzmann</a:t>
                </a:r>
                <a:r>
                  <a:rPr lang="es-ES" sz="2400" dirty="0"/>
                  <a:t> = 1,3803x10</a:t>
                </a:r>
                <a:r>
                  <a:rPr lang="es-ES" sz="2400" baseline="30000" dirty="0"/>
                  <a:t>-23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400" i="1" baseline="3000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400" i="1">
                            <a:latin typeface="Cambria Math"/>
                          </a:rPr>
                          <m:t>𝐽𝑜𝑢𝑙𝑒</m:t>
                        </m:r>
                      </m:num>
                      <m:den>
                        <m:sPre>
                          <m:sPrePr>
                            <m:ctrlPr>
                              <a:rPr lang="es-ES" sz="24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s-ES" b="0" i="1" smtClean="0">
                                <a:latin typeface="Cambria Math"/>
                              </a:rPr>
                              <m:t>𝑜</m:t>
                            </m:r>
                          </m:sup>
                          <m:e>
                            <m:r>
                              <a:rPr lang="es-ES" b="0" i="1" smtClean="0">
                                <a:latin typeface="Cambria Math"/>
                              </a:rPr>
                              <m:t>𝐾</m:t>
                            </m:r>
                          </m:e>
                        </m:sPre>
                      </m:den>
                    </m:f>
                  </m:oMath>
                </a14:m>
                <a:endParaRPr lang="es-ES" sz="2400" dirty="0"/>
              </a:p>
              <a:p>
                <a:r>
                  <a:rPr lang="es-ES" sz="2400" dirty="0"/>
                  <a:t>T = temperatura en </a:t>
                </a:r>
                <a:r>
                  <a:rPr lang="es-ES" sz="2400" baseline="30000" dirty="0"/>
                  <a:t>o</a:t>
                </a:r>
                <a:r>
                  <a:rPr lang="es-ES" sz="2400" dirty="0"/>
                  <a:t> </a:t>
                </a:r>
                <a:r>
                  <a:rPr lang="es-ES" sz="2400" dirty="0" smtClean="0"/>
                  <a:t>Kelvin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C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s-EC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s-EC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C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s-EC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+273</m:t>
                        </m:r>
                      </m:e>
                    </m:d>
                  </m:oMath>
                </a14:m>
                <a:endParaRPr lang="es-ES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400" i="1">
                            <a:latin typeface="Cambria Math"/>
                          </a:rPr>
                          <m:t>𝐽𝑜𝑢𝑙𝑒</m:t>
                        </m:r>
                      </m:num>
                      <m:den>
                        <m:sPre>
                          <m:sPrePr>
                            <m:ctrlPr>
                              <a:rPr lang="es-ES" sz="24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s-ES" sz="2400" i="1">
                                <a:latin typeface="Cambria Math"/>
                              </a:rPr>
                              <m:t>𝑜</m:t>
                            </m:r>
                          </m:sup>
                          <m:e>
                            <m:r>
                              <a:rPr lang="es-ES" sz="2400" i="1">
                                <a:latin typeface="Cambria Math"/>
                              </a:rPr>
                              <m:t>𝐾</m:t>
                            </m:r>
                          </m:e>
                        </m:sPre>
                      </m:den>
                    </m:f>
                    <m:r>
                      <a:rPr lang="es-E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400" i="1">
                            <a:latin typeface="Cambria Math"/>
                          </a:rPr>
                          <m:t>𝐽𝑜𝑢𝑙𝑒</m:t>
                        </m:r>
                      </m:num>
                      <m:den>
                        <m:sPre>
                          <m:sPrePr>
                            <m:ctrlPr>
                              <a:rPr lang="es-ES" sz="24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s-ES" sz="2400" i="1">
                                <a:latin typeface="Cambria Math"/>
                              </a:rPr>
                              <m:t>𝑜</m:t>
                            </m:r>
                          </m:sup>
                          <m:e>
                            <m:r>
                              <a:rPr lang="es-ES" sz="2400" i="1">
                                <a:latin typeface="Cambria Math"/>
                              </a:rPr>
                              <m:t>𝐾</m:t>
                            </m:r>
                            <m:r>
                              <a:rPr lang="es-ES" sz="2400" i="1">
                                <a:latin typeface="Cambria Math"/>
                                <a:ea typeface="Cambria Math"/>
                              </a:rPr>
                              <m:t>∙</m:t>
                            </m:r>
                            <m:r>
                              <a:rPr lang="es-ES" sz="2400" i="1">
                                <a:latin typeface="Cambria Math"/>
                              </a:rPr>
                              <m:t>𝑠</m:t>
                            </m:r>
                            <m:r>
                              <a:rPr lang="es-ES" sz="2400" i="1">
                                <a:latin typeface="Cambria Math"/>
                                <a:ea typeface="Cambria Math"/>
                              </a:rPr>
                              <m:t>∙</m:t>
                            </m:r>
                            <m:r>
                              <a:rPr lang="es-ES" sz="2400" i="1">
                                <a:latin typeface="Cambria Math"/>
                              </a:rPr>
                              <m:t>𝐻𝑧</m:t>
                            </m:r>
                          </m:e>
                        </m:sPre>
                      </m:den>
                    </m:f>
                    <m:r>
                      <a:rPr lang="es-E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400" i="1">
                            <a:latin typeface="Cambria Math"/>
                          </a:rPr>
                          <m:t>𝑤𝑎𝑡𝑖𝑜</m:t>
                        </m:r>
                      </m:num>
                      <m:den>
                        <m:sPre>
                          <m:sPrePr>
                            <m:ctrlPr>
                              <a:rPr lang="es-ES" sz="24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s-ES" sz="2400" i="1">
                                <a:latin typeface="Cambria Math"/>
                              </a:rPr>
                              <m:t>𝑜</m:t>
                            </m:r>
                          </m:sup>
                          <m:e>
                            <m:r>
                              <a:rPr lang="es-ES" sz="2400" i="1">
                                <a:latin typeface="Cambria Math"/>
                              </a:rPr>
                              <m:t>𝐾</m:t>
                            </m:r>
                            <m:r>
                              <a:rPr lang="es-ES" sz="2400" i="1">
                                <a:latin typeface="Cambria Math"/>
                                <a:ea typeface="Cambria Math"/>
                              </a:rPr>
                              <m:t>∙</m:t>
                            </m:r>
                            <m:r>
                              <a:rPr lang="es-ES" sz="2400" i="1">
                                <a:latin typeface="Cambria Math"/>
                              </a:rPr>
                              <m:t>𝐻𝑧</m:t>
                            </m:r>
                          </m:e>
                        </m:sPre>
                      </m:den>
                    </m:f>
                  </m:oMath>
                </a14:m>
                <a:r>
                  <a:rPr lang="es-ES" sz="2400" dirty="0" smtClean="0"/>
                  <a:t>       </a:t>
                </a:r>
                <a14:m>
                  <m:oMath xmlns:m="http://schemas.openxmlformats.org/officeDocument/2006/math">
                    <m:r>
                      <a:rPr lang="es-ES" sz="24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s-E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  <m:r>
                      <a:rPr lang="es-E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s-ES" sz="2400" dirty="0"/>
              </a:p>
              <a:p>
                <a:r>
                  <a:rPr lang="es-ES" sz="2400" dirty="0"/>
                  <a:t>k = 1,3803x10</a:t>
                </a:r>
                <a:r>
                  <a:rPr lang="es-ES" sz="2400" baseline="30000" dirty="0"/>
                  <a:t>-23</a:t>
                </a:r>
                <a:r>
                  <a:rPr lang="es-E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2400" i="1">
                            <a:latin typeface="Cambria Math"/>
                          </a:rPr>
                          <m:t>𝑤𝑎𝑡𝑖𝑜</m:t>
                        </m:r>
                      </m:num>
                      <m:den>
                        <m:sPre>
                          <m:sPrePr>
                            <m:ctrlPr>
                              <a:rPr lang="es-ES" sz="2400" i="1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s-ES" sz="2400" i="1">
                                <a:latin typeface="Cambria Math"/>
                              </a:rPr>
                              <m:t>𝑜</m:t>
                            </m:r>
                          </m:sup>
                          <m:e>
                            <m:r>
                              <a:rPr lang="es-ES" sz="2400" i="1">
                                <a:latin typeface="Cambria Math"/>
                              </a:rPr>
                              <m:t>𝐾</m:t>
                            </m:r>
                            <m:r>
                              <a:rPr lang="es-ES" sz="2400" i="1">
                                <a:latin typeface="Cambria Math"/>
                                <a:ea typeface="Cambria Math"/>
                              </a:rPr>
                              <m:t>∙</m:t>
                            </m:r>
                            <m:r>
                              <a:rPr lang="es-ES" sz="2400" i="1">
                                <a:latin typeface="Cambria Math"/>
                              </a:rPr>
                              <m:t>𝐻𝑧</m:t>
                            </m:r>
                          </m:e>
                        </m:sPre>
                      </m:den>
                    </m:f>
                  </m:oMath>
                </a14:m>
                <a:endParaRPr lang="es-ES" sz="2400" baseline="30000" dirty="0"/>
              </a:p>
              <a:p>
                <a:r>
                  <a:rPr lang="es-ES" sz="2400" dirty="0">
                    <a:solidFill>
                      <a:srgbClr val="FF0000"/>
                    </a:solidFill>
                  </a:rPr>
                  <a:t>N = </a:t>
                </a:r>
                <a:r>
                  <a:rPr lang="es-ES" sz="2400" dirty="0" err="1">
                    <a:solidFill>
                      <a:srgbClr val="FF0000"/>
                    </a:solidFill>
                  </a:rPr>
                  <a:t>N</a:t>
                </a:r>
                <a:r>
                  <a:rPr lang="es-ES" sz="2400" baseline="-25000" dirty="0" err="1">
                    <a:solidFill>
                      <a:srgbClr val="FF0000"/>
                    </a:solidFill>
                  </a:rPr>
                  <a:t>o</a:t>
                </a:r>
                <a:r>
                  <a:rPr lang="es-ES" sz="2400" dirty="0" err="1">
                    <a:solidFill>
                      <a:srgbClr val="FF0000"/>
                    </a:solidFill>
                  </a:rPr>
                  <a:t>B</a:t>
                </a:r>
                <a:endParaRPr lang="es-E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05135"/>
                <a:ext cx="9601200" cy="4840089"/>
              </a:xfrm>
              <a:blipFill>
                <a:blip r:embed="rId2"/>
                <a:stretch>
                  <a:fillRect l="-381" t="-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321AFB-CF0B-4EB8-98DF-09C231527B81}" type="slidenum">
              <a:rPr lang="es-EC" smtClean="0"/>
              <a:pPr>
                <a:defRPr/>
              </a:pPr>
              <a:t>94</a:t>
            </a:fld>
            <a:endParaRPr lang="es-EC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dirty="0" smtClean="0"/>
              <a:t>Ing. Raúl Ortiz Gaona, PhD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407750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/>
              <a:t>Ejemplo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091" name="2 Marcador de contenido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81200"/>
                <a:ext cx="10972800" cy="4400128"/>
              </a:xfrm>
            </p:spPr>
            <p:txBody>
              <a:bodyPr/>
              <a:lstStyle/>
              <a:p>
                <a:pPr algn="just"/>
                <a:r>
                  <a:rPr lang="es-ES" sz="2400" dirty="0" smtClean="0"/>
                  <a:t>T = 17</a:t>
                </a:r>
                <a:r>
                  <a:rPr lang="es-ES" sz="2400" baseline="30000" dirty="0"/>
                  <a:t>o</a:t>
                </a:r>
                <a:r>
                  <a:rPr lang="es-ES" sz="2400" dirty="0"/>
                  <a:t>C = 273 + 17 </a:t>
                </a:r>
                <a:r>
                  <a:rPr lang="es-ES" sz="2400" dirty="0" smtClean="0"/>
                  <a:t>= 290</a:t>
                </a:r>
                <a:r>
                  <a:rPr lang="es-ES" sz="2400" baseline="30000" dirty="0" smtClean="0"/>
                  <a:t>o</a:t>
                </a:r>
                <a:r>
                  <a:rPr lang="es-ES" sz="2400" dirty="0" smtClean="0"/>
                  <a:t>K</a:t>
                </a:r>
                <a:endParaRPr lang="es-ES" sz="2400" dirty="0"/>
              </a:p>
              <a:p>
                <a:pPr algn="just"/>
                <a:r>
                  <a:rPr lang="es-ES" sz="2400" dirty="0"/>
                  <a:t>B = 10 MHz</a:t>
                </a:r>
              </a:p>
              <a:p>
                <a:pPr algn="just"/>
                <a:r>
                  <a:rPr lang="es-ES" sz="2400" dirty="0"/>
                  <a:t>N = </a:t>
                </a:r>
                <a:r>
                  <a:rPr lang="es-ES" sz="2400" dirty="0" smtClean="0"/>
                  <a:t>N</a:t>
                </a:r>
                <a:r>
                  <a:rPr lang="es-ES" sz="2400" baseline="-25000" dirty="0" smtClean="0"/>
                  <a:t>0</a:t>
                </a:r>
                <a:r>
                  <a:rPr lang="es-ES" sz="2400" dirty="0"/>
                  <a:t>B      </a:t>
                </a:r>
                <a:r>
                  <a:rPr lang="es-ES" sz="2400" dirty="0" smtClean="0"/>
                  <a:t>    N</a:t>
                </a:r>
                <a:r>
                  <a:rPr lang="es-ES" sz="2400" baseline="-25000" dirty="0" smtClean="0"/>
                  <a:t>0</a:t>
                </a:r>
                <a:r>
                  <a:rPr lang="es-ES" sz="2400" dirty="0" smtClean="0"/>
                  <a:t> = </a:t>
                </a:r>
                <a:r>
                  <a:rPr lang="es-ES" sz="2400" dirty="0" err="1" smtClean="0"/>
                  <a:t>kT</a:t>
                </a:r>
                <a:endParaRPr lang="es-ES" sz="2400" dirty="0"/>
              </a:p>
              <a:p>
                <a:pPr algn="just"/>
                <a:r>
                  <a:rPr lang="es-ES" sz="2400" dirty="0"/>
                  <a:t>N = </a:t>
                </a:r>
                <a:r>
                  <a:rPr lang="es-ES" sz="2400" dirty="0" err="1"/>
                  <a:t>kTB</a:t>
                </a:r>
                <a:endParaRPr lang="es-ES" sz="2400" dirty="0"/>
              </a:p>
              <a:p>
                <a:pPr algn="just"/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1,3803</m:t>
                        </m:r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−23</m:t>
                            </m:r>
                          </m:sup>
                        </m:sSup>
                        <m:f>
                          <m:fPr>
                            <m:ctrlP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𝑤𝑎𝑡𝑖𝑜</m:t>
                            </m:r>
                          </m:num>
                          <m:den>
                            <m:sPre>
                              <m:sPrePr>
                                <m:ctrlPr>
                                  <a:rPr lang="es-E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  <m:e>
                                <m:r>
                                  <a:rPr lang="es-ES" sz="24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sPre>
                            <m:r>
                              <a:rPr lang="es-EC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𝐻𝑧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90</m:t>
                        </m:r>
                        <m:sPre>
                          <m:sPrePr>
                            <m:ctrlPr>
                              <a:rPr lang="es-E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s-E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r>
                              <a:rPr lang="es-ES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sPre>
                      </m:e>
                    </m:d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C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ES" sz="240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𝐻𝑧</m:t>
                        </m:r>
                      </m:e>
                    </m:d>
                  </m:oMath>
                </a14:m>
                <a:endParaRPr lang="es-ES" sz="2400" dirty="0"/>
              </a:p>
              <a:p>
                <a:pPr algn="just"/>
                <a14:m>
                  <m:oMath xmlns:m="http://schemas.openxmlformats.org/officeDocument/2006/math">
                    <m:r>
                      <a:rPr lang="es-ES" sz="24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ES" sz="2400" i="1" dirty="0" smtClean="0">
                        <a:latin typeface="Cambria Math" panose="02040503050406030204" pitchFamily="18" charset="0"/>
                      </a:rPr>
                      <m:t> = 400,287 </m:t>
                    </m:r>
                    <m:r>
                      <a:rPr lang="es-E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sz="24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s-E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C" sz="24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C" sz="2400" b="0" i="1" dirty="0" smtClean="0">
                            <a:latin typeface="Cambria Math" panose="02040503050406030204" pitchFamily="18" charset="0"/>
                          </a:rPr>
                          <m:t>−16</m:t>
                        </m:r>
                      </m:sup>
                    </m:sSup>
                    <m:r>
                      <a:rPr lang="es-ES" sz="2400" i="1" baseline="3000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400" i="1" dirty="0" err="1" smtClean="0">
                        <a:latin typeface="Cambria Math" panose="02040503050406030204" pitchFamily="18" charset="0"/>
                      </a:rPr>
                      <m:t>𝑤𝑎𝑡𝑖𝑜</m:t>
                    </m:r>
                  </m:oMath>
                </a14:m>
                <a:endParaRPr lang="es-ES" sz="2400" dirty="0"/>
              </a:p>
              <a:p>
                <a:pPr algn="just"/>
                <a14:m>
                  <m:oMath xmlns:m="http://schemas.openxmlformats.org/officeDocument/2006/math"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𝑑𝐵𝑊</m:t>
                    </m:r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=10</m:t>
                    </m:r>
                    <m:sSub>
                      <m:sSubPr>
                        <m:ctrlPr>
                          <a:rPr lang="es-EC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s-EC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es-EC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EC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C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s-EC" sz="2400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s-EC" sz="2400" b="0" i="1" smtClean="0">
                                <a:latin typeface="Cambria Math" panose="02040503050406030204" pitchFamily="18" charset="0"/>
                              </a:rPr>
                              <m:t>𝑤𝑎𝑡𝑖𝑜</m:t>
                            </m:r>
                          </m:den>
                        </m:f>
                      </m:e>
                    </m:d>
                    <m:r>
                      <a:rPr lang="es-EC" sz="2400" b="0" i="1" smtClean="0">
                        <a:latin typeface="Cambria Math" panose="02040503050406030204" pitchFamily="18" charset="0"/>
                      </a:rPr>
                      <m:t>=10</m:t>
                    </m:r>
                    <m:sSub>
                      <m:sSubPr>
                        <m:ctrlPr>
                          <a:rPr lang="es-EC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s-EC" sz="2400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es-EC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EC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C" sz="2400" b="0" i="1" smtClean="0">
                                <a:latin typeface="Cambria Math" panose="02040503050406030204" pitchFamily="18" charset="0"/>
                              </a:rPr>
                              <m:t>400,287</m:t>
                            </m:r>
                            <m:r>
                              <a:rPr lang="es-EC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s-EC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C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s-EC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−16</m:t>
                                </m:r>
                              </m:sup>
                            </m:sSup>
                            <m:r>
                              <a:rPr lang="es-EC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𝑤𝑎𝑡𝑖𝑜</m:t>
                            </m:r>
                          </m:num>
                          <m:den>
                            <m:r>
                              <a:rPr lang="es-EC" sz="24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s-EC" sz="2400" i="1">
                                <a:latin typeface="Cambria Math" panose="02040503050406030204" pitchFamily="18" charset="0"/>
                              </a:rPr>
                              <m:t>𝑊𝑎𝑡𝑖𝑜</m:t>
                            </m:r>
                          </m:den>
                        </m:f>
                      </m:e>
                    </m:d>
                  </m:oMath>
                </a14:m>
                <a:endParaRPr lang="es-ES" sz="2400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s-ES" sz="24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ES" sz="2400" i="1" dirty="0" smtClean="0">
                        <a:latin typeface="Cambria Math" panose="02040503050406030204" pitchFamily="18" charset="0"/>
                      </a:rPr>
                      <m:t> = −13,39 </m:t>
                    </m:r>
                    <m:r>
                      <a:rPr lang="es-ES" sz="2400" i="1" dirty="0" err="1">
                        <a:latin typeface="Cambria Math" panose="02040503050406030204" pitchFamily="18" charset="0"/>
                      </a:rPr>
                      <m:t>𝑑𝐵𝑊</m:t>
                    </m:r>
                  </m:oMath>
                </a14:m>
                <a:endParaRPr lang="es-ES" sz="2400" dirty="0"/>
              </a:p>
            </p:txBody>
          </p:sp>
        </mc:Choice>
        <mc:Fallback xmlns="">
          <p:sp>
            <p:nvSpPr>
              <p:cNvPr id="89091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81200"/>
                <a:ext cx="10972800" cy="4400128"/>
              </a:xfrm>
              <a:blipFill>
                <a:blip r:embed="rId3"/>
                <a:stretch>
                  <a:fillRect l="-333" t="-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092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AE7598E-D454-4552-8894-A05B7BE61E0C}" type="slidenum">
              <a:rPr lang="es-EC" sz="1200" b="0">
                <a:latin typeface="Arial Black" pitchFamily="34" charset="0"/>
              </a:rPr>
              <a:pPr eaLnBrk="1" hangingPunct="1"/>
              <a:t>95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89093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Ruido de intermodulación</a:t>
            </a:r>
            <a:endParaRPr lang="es-EC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s-ES" sz="2400" dirty="0" smtClean="0"/>
                  <a:t>Producido por la aparición de señales a frecuencias que son la combinación lineal de las componentes de la señal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C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C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C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C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C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EC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C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C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C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C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C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C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EC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C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C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C" sz="2400" b="0" i="1" smtClean="0">
                          <a:latin typeface="Cambria Math" panose="02040503050406030204" pitchFamily="18" charset="0"/>
                        </a:rPr>
                        <m:t>+ . . . +</m:t>
                      </m:r>
                      <m:sSub>
                        <m:sSubPr>
                          <m:ctrlPr>
                            <a:rPr lang="es-EC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C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C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s-ES" sz="2400" dirty="0" smtClean="0"/>
              </a:p>
              <a:p>
                <a:pPr algn="just"/>
                <a:r>
                  <a:rPr lang="es-ES" sz="2400" dirty="0" smtClean="0"/>
                  <a:t>Este ruido aparece cuando hay excesiva potencia de la señal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33" t="-1097" r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E321AFB-CF0B-4EB8-98DF-09C231527B81}" type="slidenum">
              <a:rPr lang="es-EC" smtClean="0"/>
              <a:pPr>
                <a:defRPr/>
              </a:pPr>
              <a:t>96</a:t>
            </a:fld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s-EC" smtClean="0"/>
              <a:t>Ing. Raúl Ortiz Gaona, PhD</a:t>
            </a:r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7017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/>
              <a:t>Ruido por diafonía</a:t>
            </a:r>
          </a:p>
        </p:txBody>
      </p:sp>
      <p:sp>
        <p:nvSpPr>
          <p:cNvPr id="91139" name="2 Marcador de contenido"/>
          <p:cNvSpPr>
            <a:spLocks noGrp="1"/>
          </p:cNvSpPr>
          <p:nvPr>
            <p:ph idx="1"/>
          </p:nvPr>
        </p:nvSpPr>
        <p:spPr>
          <a:xfrm>
            <a:off x="609600" y="1981200"/>
            <a:ext cx="10972800" cy="2095872"/>
          </a:xfrm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es-ES" sz="2400" dirty="0" smtClean="0"/>
              <a:t>Es la interferencia entre </a:t>
            </a:r>
            <a:r>
              <a:rPr lang="es-ES" sz="2400" dirty="0"/>
              <a:t>líneas </a:t>
            </a:r>
            <a:r>
              <a:rPr lang="es-ES" sz="2400" dirty="0" smtClean="0"/>
              <a:t>vecinas que </a:t>
            </a:r>
            <a:r>
              <a:rPr lang="es-ES" sz="2400" dirty="0"/>
              <a:t>transportan señales</a:t>
            </a:r>
          </a:p>
          <a:p>
            <a:pPr algn="just">
              <a:spcAft>
                <a:spcPts val="600"/>
              </a:spcAft>
            </a:pPr>
            <a:r>
              <a:rPr lang="es-ES" sz="2400" dirty="0"/>
              <a:t>E</a:t>
            </a:r>
            <a:r>
              <a:rPr lang="es-ES" sz="2400" dirty="0" smtClean="0"/>
              <a:t>videncia </a:t>
            </a:r>
            <a:r>
              <a:rPr lang="es-ES" sz="2400" dirty="0"/>
              <a:t>de esto es cuando </a:t>
            </a:r>
            <a:r>
              <a:rPr lang="es-ES" sz="2400" dirty="0" smtClean="0"/>
              <a:t>oímos otra conversación por el teléfono de la PSTN</a:t>
            </a:r>
          </a:p>
          <a:p>
            <a:pPr algn="just">
              <a:spcAft>
                <a:spcPts val="600"/>
              </a:spcAft>
            </a:pPr>
            <a:r>
              <a:rPr lang="es-ES" sz="2400" dirty="0" smtClean="0"/>
              <a:t>Se soluciona apantallando o trenzando cada línea</a:t>
            </a:r>
          </a:p>
        </p:txBody>
      </p:sp>
      <p:sp>
        <p:nvSpPr>
          <p:cNvPr id="91140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24A161B-9DBC-4C48-AEAA-6733D8A730E1}" type="slidenum">
              <a:rPr lang="es-EC" sz="1200" b="0">
                <a:latin typeface="Arial Black" pitchFamily="34" charset="0"/>
              </a:rPr>
              <a:pPr eaLnBrk="1" hangingPunct="1"/>
              <a:t>97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91141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872" t="19014" r="3872" b="4413"/>
          <a:stretch/>
        </p:blipFill>
        <p:spPr>
          <a:xfrm>
            <a:off x="4383560" y="4229473"/>
            <a:ext cx="3424880" cy="164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/>
              <a:t>Ruido impulsivo</a:t>
            </a:r>
          </a:p>
        </p:txBody>
      </p:sp>
      <p:sp>
        <p:nvSpPr>
          <p:cNvPr id="92163" name="2 Marcador de contenido"/>
          <p:cNvSpPr>
            <a:spLocks noGrp="1"/>
          </p:cNvSpPr>
          <p:nvPr>
            <p:ph idx="1"/>
          </p:nvPr>
        </p:nvSpPr>
        <p:spPr>
          <a:xfrm>
            <a:off x="609600" y="1772816"/>
            <a:ext cx="10972800" cy="1931458"/>
          </a:xfrm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es-ES" sz="2400" dirty="0"/>
              <a:t>Picos </a:t>
            </a:r>
            <a:r>
              <a:rPr lang="es-ES" sz="2400" dirty="0" smtClean="0"/>
              <a:t>de gran amplitud</a:t>
            </a:r>
          </a:p>
          <a:p>
            <a:pPr algn="just">
              <a:spcAft>
                <a:spcPts val="600"/>
              </a:spcAft>
            </a:pPr>
            <a:r>
              <a:rPr lang="es-ES" sz="2400" dirty="0"/>
              <a:t>A</a:t>
            </a:r>
            <a:r>
              <a:rPr lang="es-ES" sz="2400" dirty="0" smtClean="0"/>
              <a:t>parecen en diferentes rangos de frecuencia</a:t>
            </a:r>
            <a:endParaRPr lang="es-ES" sz="2400" dirty="0"/>
          </a:p>
          <a:p>
            <a:pPr algn="just">
              <a:spcAft>
                <a:spcPts val="600"/>
              </a:spcAft>
            </a:pPr>
            <a:r>
              <a:rPr lang="es-ES" sz="2400" dirty="0" smtClean="0"/>
              <a:t>Por tormentas eléctricas, </a:t>
            </a:r>
            <a:r>
              <a:rPr lang="es-ES" sz="2400" dirty="0"/>
              <a:t>ruido de motores, </a:t>
            </a:r>
            <a:r>
              <a:rPr lang="es-ES" sz="2400" dirty="0" smtClean="0"/>
              <a:t>explosiones, </a:t>
            </a:r>
            <a:r>
              <a:rPr lang="es-ES" sz="2400" dirty="0"/>
              <a:t>impactos, etc.</a:t>
            </a:r>
          </a:p>
        </p:txBody>
      </p:sp>
      <p:sp>
        <p:nvSpPr>
          <p:cNvPr id="92164" name="3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7AB4DB0-D011-46CA-B355-4C557CDAF859}" type="slidenum">
              <a:rPr lang="es-EC" sz="1200" b="0">
                <a:latin typeface="Arial Black" pitchFamily="34" charset="0"/>
              </a:rPr>
              <a:pPr eaLnBrk="1" hangingPunct="1"/>
              <a:t>98</a:t>
            </a:fld>
            <a:endParaRPr lang="es-EC" sz="1200" b="0">
              <a:latin typeface="Arial Black" pitchFamily="34" charset="0"/>
            </a:endParaRPr>
          </a:p>
        </p:txBody>
      </p:sp>
      <p:sp>
        <p:nvSpPr>
          <p:cNvPr id="92165" name="4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74" y="4064712"/>
            <a:ext cx="2921224" cy="2199377"/>
          </a:xfrm>
          <a:prstGeom prst="rect">
            <a:avLst/>
          </a:prstGeom>
        </p:spPr>
      </p:pic>
      <p:pic>
        <p:nvPicPr>
          <p:cNvPr id="2056" name="Picture 8" descr="Gifs animados de fuegos artificiale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703" y="3998837"/>
            <a:ext cx="1800200" cy="226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Explosión Gif Transparente PNG Imágenes Transparentes - Pngtr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730" y="4035275"/>
            <a:ext cx="2209949" cy="22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083" y="4392537"/>
            <a:ext cx="3057525" cy="1495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1796ECE-2CB0-49A0-A42E-B1D7BDA235EF}" type="slidenum">
              <a:rPr lang="es-EC" sz="1200" b="0">
                <a:latin typeface="Arial Black" pitchFamily="34" charset="0"/>
              </a:rPr>
              <a:pPr eaLnBrk="1" hangingPunct="1"/>
              <a:t>99</a:t>
            </a:fld>
            <a:endParaRPr lang="es-EC" sz="1200" b="0" dirty="0">
              <a:latin typeface="Arial Black" pitchFamily="34" charset="0"/>
            </a:endParaRPr>
          </a:p>
        </p:txBody>
      </p:sp>
      <p:sp>
        <p:nvSpPr>
          <p:cNvPr id="94211" name="5 Marcador de fecha"/>
          <p:cNvSpPr>
            <a:spLocks noGrp="1"/>
          </p:cNvSpPr>
          <p:nvPr>
            <p:ph type="dt" sz="quarter" idx="12"/>
          </p:nvPr>
        </p:nvSpPr>
        <p:spPr>
          <a:noFill/>
        </p:spPr>
        <p:txBody>
          <a:bodyPr/>
          <a:lstStyle>
            <a:lvl1pPr eaLnBrk="0" hangingPunct="0">
              <a:defRPr sz="4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4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4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C" sz="1200" b="0" smtClean="0"/>
              <a:t>Ing. Raúl Ortiz Gaona, PhD</a:t>
            </a:r>
            <a:endParaRPr lang="es-EC" sz="1200" b="0"/>
          </a:p>
        </p:txBody>
      </p:sp>
      <p:sp>
        <p:nvSpPr>
          <p:cNvPr id="942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3200" dirty="0"/>
              <a:t>2.3.3 Teoría de la información</a:t>
            </a:r>
            <a:endParaRPr lang="es-ES" sz="4000" dirty="0" smtClean="0"/>
          </a:p>
        </p:txBody>
      </p:sp>
      <p:sp>
        <p:nvSpPr>
          <p:cNvPr id="942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844824"/>
            <a:ext cx="8510736" cy="4471988"/>
          </a:xfrm>
        </p:spPr>
        <p:txBody>
          <a:bodyPr/>
          <a:lstStyle/>
          <a:p>
            <a:pPr algn="just" eaLnBrk="1" hangingPunct="1">
              <a:lnSpc>
                <a:spcPct val="110000"/>
              </a:lnSpc>
              <a:spcAft>
                <a:spcPct val="20000"/>
              </a:spcAft>
            </a:pPr>
            <a:r>
              <a:rPr lang="es-ES_tradnl" sz="2400" dirty="0"/>
              <a:t>L</a:t>
            </a:r>
            <a:r>
              <a:rPr lang="es-ES_tradnl" sz="2400" dirty="0" smtClean="0"/>
              <a:t>o </a:t>
            </a:r>
            <a:r>
              <a:rPr lang="es-ES_tradnl" sz="2400" dirty="0"/>
              <a:t>inició Claude </a:t>
            </a:r>
            <a:r>
              <a:rPr lang="es-ES_tradnl" sz="2400" dirty="0" smtClean="0"/>
              <a:t>Shannon-1948</a:t>
            </a:r>
            <a:endParaRPr lang="es-ES_tradnl" sz="2400" dirty="0"/>
          </a:p>
          <a:p>
            <a:pPr algn="just" eaLnBrk="1" hangingPunct="1">
              <a:lnSpc>
                <a:spcPct val="110000"/>
              </a:lnSpc>
              <a:spcAft>
                <a:spcPct val="20000"/>
              </a:spcAft>
            </a:pPr>
            <a:r>
              <a:rPr lang="es-ES_tradnl" sz="2400" dirty="0"/>
              <a:t>La información se trata como una </a:t>
            </a:r>
            <a:r>
              <a:rPr lang="es-ES_tradnl" sz="2400" b="1" dirty="0"/>
              <a:t>magnitud física</a:t>
            </a:r>
            <a:endParaRPr lang="es-ES" sz="2400" dirty="0"/>
          </a:p>
          <a:p>
            <a:pPr algn="just" eaLnBrk="1" hangingPunct="1">
              <a:lnSpc>
                <a:spcPct val="110000"/>
              </a:lnSpc>
              <a:spcAft>
                <a:spcPct val="20000"/>
              </a:spcAft>
            </a:pPr>
            <a:r>
              <a:rPr lang="es-ES" sz="2400" dirty="0"/>
              <a:t>Teorema de muestreo de Nyquist</a:t>
            </a:r>
          </a:p>
          <a:p>
            <a:pPr algn="just" eaLnBrk="1" hangingPunct="1">
              <a:lnSpc>
                <a:spcPct val="110000"/>
              </a:lnSpc>
              <a:spcAft>
                <a:spcPct val="20000"/>
              </a:spcAft>
            </a:pPr>
            <a:r>
              <a:rPr lang="es-ES" sz="2400" dirty="0" smtClean="0"/>
              <a:t>Teorema </a:t>
            </a:r>
            <a:r>
              <a:rPr lang="es-ES" sz="2400" dirty="0"/>
              <a:t>de </a:t>
            </a:r>
            <a:r>
              <a:rPr lang="es-ES" sz="2400" dirty="0" smtClean="0"/>
              <a:t>la tasa de datos </a:t>
            </a:r>
            <a:r>
              <a:rPr lang="es-ES" sz="2400" dirty="0"/>
              <a:t>máxima de un canal</a:t>
            </a:r>
          </a:p>
          <a:p>
            <a:pPr lvl="2" algn="just" eaLnBrk="1" hangingPunct="1">
              <a:lnSpc>
                <a:spcPct val="110000"/>
              </a:lnSpc>
              <a:spcAft>
                <a:spcPct val="20000"/>
              </a:spcAft>
            </a:pPr>
            <a:r>
              <a:rPr lang="es-ES" sz="2000" dirty="0">
                <a:solidFill>
                  <a:srgbClr val="0000FF"/>
                </a:solidFill>
              </a:rPr>
              <a:t>Sin</a:t>
            </a:r>
            <a:r>
              <a:rPr lang="es-ES" sz="2000" dirty="0"/>
              <a:t> ruido. Nyquist</a:t>
            </a:r>
          </a:p>
          <a:p>
            <a:pPr lvl="2" algn="just" eaLnBrk="1" hangingPunct="1">
              <a:lnSpc>
                <a:spcPct val="110000"/>
              </a:lnSpc>
              <a:spcAft>
                <a:spcPct val="20000"/>
              </a:spcAft>
            </a:pPr>
            <a:r>
              <a:rPr lang="es-ES" sz="2000" dirty="0">
                <a:solidFill>
                  <a:srgbClr val="0000FF"/>
                </a:solidFill>
              </a:rPr>
              <a:t>Con</a:t>
            </a:r>
            <a:r>
              <a:rPr lang="es-ES" sz="2000" dirty="0"/>
              <a:t> ruido. Shannon</a:t>
            </a:r>
          </a:p>
        </p:txBody>
      </p:sp>
      <p:pic>
        <p:nvPicPr>
          <p:cNvPr id="94214" name="Picture 5" descr="shannon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1826583"/>
            <a:ext cx="2604790" cy="3762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íxel">
  <a:themeElements>
    <a:clrScheme name="Pí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í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4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4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í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114878</TotalTime>
  <Words>8678</Words>
  <Application>Microsoft Office PowerPoint</Application>
  <PresentationFormat>Panorámica</PresentationFormat>
  <Paragraphs>1425</Paragraphs>
  <Slides>220</Slides>
  <Notes>1</Notes>
  <HiddenSlides>3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220</vt:i4>
      </vt:variant>
    </vt:vector>
  </HeadingPairs>
  <TitlesOfParts>
    <vt:vector size="229" baseType="lpstr">
      <vt:lpstr>Arial</vt:lpstr>
      <vt:lpstr>Arial Black</vt:lpstr>
      <vt:lpstr>Calibri</vt:lpstr>
      <vt:lpstr>Cambria Math</vt:lpstr>
      <vt:lpstr>Google Sans</vt:lpstr>
      <vt:lpstr>Tahoma</vt:lpstr>
      <vt:lpstr>Times New Roman</vt:lpstr>
      <vt:lpstr>Wingdings</vt:lpstr>
      <vt:lpstr>Píxel</vt:lpstr>
      <vt:lpstr>2 La Capa Física</vt:lpstr>
      <vt:lpstr>Contenido</vt:lpstr>
      <vt:lpstr>2.1 Transmisión de datos</vt:lpstr>
      <vt:lpstr>Teoría de la Información</vt:lpstr>
      <vt:lpstr>Presentación de PowerPoint</vt:lpstr>
      <vt:lpstr>2.1.1 Conceptos y terminología</vt:lpstr>
      <vt:lpstr>Clasificación de las señales</vt:lpstr>
      <vt:lpstr>Señal discreta o digital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2.1.2 Transmisión de datos analógicos y digitales</vt:lpstr>
      <vt:lpstr>Datos</vt:lpstr>
      <vt:lpstr>Señales</vt:lpstr>
      <vt:lpstr>Presentación de PowerPoint</vt:lpstr>
      <vt:lpstr>Presentación de PowerPoint</vt:lpstr>
      <vt:lpstr>Presentación de PowerPoint</vt:lpstr>
      <vt:lpstr>Transmisión</vt:lpstr>
      <vt:lpstr>Presentación de PowerPoint</vt:lpstr>
      <vt:lpstr>2.2 Codificación o señalización de datos</vt:lpstr>
      <vt:lpstr>Presentación de PowerPoint</vt:lpstr>
      <vt:lpstr>2.2.1 Datos digitales, señales digitales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2.2.2 Datos digitales, señales analógicas</vt:lpstr>
      <vt:lpstr>Presentación de PowerPoint</vt:lpstr>
      <vt:lpstr>ASK</vt:lpstr>
      <vt:lpstr>FSK</vt:lpstr>
      <vt:lpstr>Presentación de PowerPoint</vt:lpstr>
      <vt:lpstr>PSK</vt:lpstr>
      <vt:lpstr>Presentación de PowerPoint</vt:lpstr>
      <vt:lpstr>2.2.3 Datos analógicos, señales digitales</vt:lpstr>
      <vt:lpstr>Modulación por codificación de impulsos</vt:lpstr>
      <vt:lpstr>Presentación de PowerPoint</vt:lpstr>
      <vt:lpstr>Presentación de PowerPoint</vt:lpstr>
      <vt:lpstr>Teorema de muestreo de Nyquist</vt:lpstr>
      <vt:lpstr>Presentación de PowerPoint</vt:lpstr>
      <vt:lpstr>Presentación de PowerPoint</vt:lpstr>
      <vt:lpstr>Presentación de PowerPoint</vt:lpstr>
      <vt:lpstr>Modulación Delta DM</vt:lpstr>
      <vt:lpstr>2.2.4 Datos analógicos, señales analógicas</vt:lpstr>
      <vt:lpstr>Presentación de PowerPoint</vt:lpstr>
      <vt:lpstr>Presentación de PowerPoint</vt:lpstr>
      <vt:lpstr>AM</vt:lpstr>
      <vt:lpstr>FM</vt:lpstr>
      <vt:lpstr>Presentación de PowerPoint</vt:lpstr>
      <vt:lpstr>Presentación de PowerPoint</vt:lpstr>
      <vt:lpstr>Contenido – Andrew S. Tanenbaum Redes de Computadoras</vt:lpstr>
      <vt:lpstr>2.3 Base teórica de la comunicación de datos</vt:lpstr>
      <vt:lpstr>Presentación de PowerPoint</vt:lpstr>
      <vt:lpstr>Latencia en la comunicación</vt:lpstr>
      <vt:lpstr>Perturbaciones en la transmisión</vt:lpstr>
      <vt:lpstr>Atenuación de la señal</vt:lpstr>
      <vt:lpstr>2.3.1 Análisis de Fourier</vt:lpstr>
      <vt:lpstr>Serie de Fourier</vt:lpstr>
      <vt:lpstr>Presentación de PowerPoint</vt:lpstr>
      <vt:lpstr>Presentación de PowerPoint</vt:lpstr>
      <vt:lpstr>Presentación de PowerPoint</vt:lpstr>
      <vt:lpstr>Presentación de PowerPoint</vt:lpstr>
      <vt:lpstr>Dominio de la frecuencia</vt:lpstr>
      <vt:lpstr>2.3.2 Señales con ancho de banda limitado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Ancho de banda efectivo o ancho de banda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Relación entre velocidad de transmisión y ancho de banda</vt:lpstr>
      <vt:lpstr>CASO I</vt:lpstr>
      <vt:lpstr>CASO II</vt:lpstr>
      <vt:lpstr>CASO III</vt:lpstr>
      <vt:lpstr>Distorsión de la señal por retardo</vt:lpstr>
      <vt:lpstr>Presentación de PowerPoint</vt:lpstr>
      <vt:lpstr>Presentación de PowerPoint</vt:lpstr>
      <vt:lpstr>Distorsión de la señal por ruido</vt:lpstr>
      <vt:lpstr>Ruido térmico</vt:lpstr>
      <vt:lpstr>Expresión matemática</vt:lpstr>
      <vt:lpstr>Ejemplo</vt:lpstr>
      <vt:lpstr>Ruido de intermodulación</vt:lpstr>
      <vt:lpstr>Ruido por diafonía</vt:lpstr>
      <vt:lpstr>Ruido impulsivo</vt:lpstr>
      <vt:lpstr>2.3.3 Teoría de la información</vt:lpstr>
      <vt:lpstr>Teorema Nyquist </vt:lpstr>
      <vt:lpstr>Presentación de PowerPoint</vt:lpstr>
      <vt:lpstr>Caso I</vt:lpstr>
      <vt:lpstr>Presentación de PowerPoint</vt:lpstr>
      <vt:lpstr>Transmisión en canal con ruido térmico</vt:lpstr>
      <vt:lpstr>Presentación de PowerPoint</vt:lpstr>
      <vt:lpstr>Ejemplo: Capacidad máxima de un canal ruidoso C</vt:lpstr>
      <vt:lpstr>2.4 Medios de transmisión guiados</vt:lpstr>
      <vt:lpstr>Presentación de PowerPoint</vt:lpstr>
      <vt:lpstr>Características de un medio</vt:lpstr>
      <vt:lpstr>Medios guiados</vt:lpstr>
      <vt:lpstr>Presentación de PowerPoint</vt:lpstr>
      <vt:lpstr>2.4.1 Par trenzado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2.4.2 Cable coaxial</vt:lpstr>
      <vt:lpstr>Tipos de cable coaxial</vt:lpstr>
      <vt:lpstr>Presentación de PowerPoint</vt:lpstr>
      <vt:lpstr>Presentación de PowerPoint</vt:lpstr>
      <vt:lpstr>2.4.3 Fibra óptica</vt:lpstr>
      <vt:lpstr>Componentes del sistema de transmisión unidireccional</vt:lpstr>
      <vt:lpstr>Presentación de PowerPoint</vt:lpstr>
      <vt:lpstr>Presentación de PowerPoint</vt:lpstr>
      <vt:lpstr>Fibras multimodo</vt:lpstr>
      <vt:lpstr>Fibra multimodo de índice gradual</vt:lpstr>
      <vt:lpstr>Fibra monomodo</vt:lpstr>
      <vt:lpstr>Presentación de PowerPoint</vt:lpstr>
      <vt:lpstr>Problemas en la propagación de la luz</vt:lpstr>
      <vt:lpstr>Presentación de PowerPoint</vt:lpstr>
      <vt:lpstr>Presentación de PowerPoint</vt:lpstr>
      <vt:lpstr>Presentación de PowerPoint</vt:lpstr>
      <vt:lpstr>Características de transmisión</vt:lpstr>
      <vt:lpstr>Presentación de PowerPoint</vt:lpstr>
      <vt:lpstr>Fuentes de luz</vt:lpstr>
      <vt:lpstr>Ventajas de la fibra óptica</vt:lpstr>
      <vt:lpstr>Presentación de PowerPoint</vt:lpstr>
      <vt:lpstr>Aplicaciones de la Fibra Óptica</vt:lpstr>
      <vt:lpstr>Debilidades de la fibra óptica</vt:lpstr>
      <vt:lpstr>Presentación de PowerPoint</vt:lpstr>
      <vt:lpstr>2.5 Transmisión inalámbrica</vt:lpstr>
      <vt:lpstr>Presentación de PowerPoint</vt:lpstr>
      <vt:lpstr>Presentación de PowerPoint</vt:lpstr>
      <vt:lpstr>Presentación de PowerPoint</vt:lpstr>
      <vt:lpstr>2.5.1 Espectro electromagnético</vt:lpstr>
      <vt:lpstr>Presentación de PowerPoint</vt:lpstr>
      <vt:lpstr>Antena</vt:lpstr>
      <vt:lpstr>Presentación de PowerPoint</vt:lpstr>
      <vt:lpstr>Patrón de radiación</vt:lpstr>
      <vt:lpstr>Antenas parabólicas de reflexión</vt:lpstr>
      <vt:lpstr>Antena parabólca</vt:lpstr>
      <vt:lpstr>Presentación de PowerPoint</vt:lpstr>
      <vt:lpstr>Spread Spectrum</vt:lpstr>
      <vt:lpstr>FHSS</vt:lpstr>
      <vt:lpstr>Presentación de PowerPoint</vt:lpstr>
      <vt:lpstr>FHSS Frequency-Hopping Spread Spectrum</vt:lpstr>
      <vt:lpstr>DSSS Direct Sequence Spread Spectrum</vt:lpstr>
      <vt:lpstr>DSSS</vt:lpstr>
      <vt:lpstr>Presentación de PowerPoint</vt:lpstr>
      <vt:lpstr>Medios inalámbricos</vt:lpstr>
      <vt:lpstr>2.5.2 Ondas de radio de baja frecuencia</vt:lpstr>
      <vt:lpstr>Propiedades de las ondas de radio</vt:lpstr>
      <vt:lpstr>Baja frecuencia. 10 KHz – 1 GHz</vt:lpstr>
      <vt:lpstr>Baja frecuencia. 10 KHz – 1 GHz</vt:lpstr>
      <vt:lpstr>Presentación de PowerPoint</vt:lpstr>
      <vt:lpstr>Baja frecuencia. 10 KHz – 1 GHz</vt:lpstr>
      <vt:lpstr>Presentación de PowerPoint</vt:lpstr>
      <vt:lpstr>2.5.3 Transmisión por microondas. 1 GHz a 100 GHz</vt:lpstr>
      <vt:lpstr>Presentación de PowerPoint</vt:lpstr>
      <vt:lpstr>Presentación de PowerPoint</vt:lpstr>
      <vt:lpstr>Presentación de PowerPoint</vt:lpstr>
      <vt:lpstr>Organismos</vt:lpstr>
      <vt:lpstr>Concesión del espectro</vt:lpstr>
      <vt:lpstr>Bandas ISM Industrial, Scientific and Medical</vt:lpstr>
      <vt:lpstr>Presentación de PowerPoint</vt:lpstr>
      <vt:lpstr>Presentación de PowerPoint</vt:lpstr>
      <vt:lpstr>2.5.4 Ondas infrarrojas</vt:lpstr>
      <vt:lpstr>2.5.5 Transmisión por ondas de luz</vt:lpstr>
      <vt:lpstr>Presentación de PowerPoint</vt:lpstr>
      <vt:lpstr>Presentación de PowerPoint</vt:lpstr>
      <vt:lpstr>2.6 Satélites de comunicaciones</vt:lpstr>
      <vt:lpstr>Presentación de PowerPoint</vt:lpstr>
      <vt:lpstr>Presentación de PowerPoint</vt:lpstr>
      <vt:lpstr>Presentación de PowerPoint</vt:lpstr>
      <vt:lpstr>Presentación de PowerPoint</vt:lpstr>
      <vt:lpstr>2.6.1 Satélites geoestacionarios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Antenas satelitales VSATs</vt:lpstr>
      <vt:lpstr>Presentación de PowerPoint</vt:lpstr>
      <vt:lpstr>Antena parabólica VSAT</vt:lpstr>
      <vt:lpstr>Presentación de PowerPoint</vt:lpstr>
      <vt:lpstr>Presentación de PowerPoint</vt:lpstr>
      <vt:lpstr>Presentación de PowerPoint</vt:lpstr>
      <vt:lpstr>2.6.2 Satélites de órbita terrestre media MEO</vt:lpstr>
      <vt:lpstr>Presentación de PowerPoint</vt:lpstr>
      <vt:lpstr>Presentación de PowerPoint</vt:lpstr>
      <vt:lpstr>Presentación de PowerPoint</vt:lpstr>
      <vt:lpstr>Presentación de PowerPoint</vt:lpstr>
      <vt:lpstr>2.6.3 Satélites de órbita terrestre baja LEO</vt:lpstr>
      <vt:lpstr>Iridium</vt:lpstr>
      <vt:lpstr>Presentación de PowerPoint</vt:lpstr>
      <vt:lpstr>Presentación de PowerPoint</vt:lpstr>
      <vt:lpstr>Presentación de PowerPoint</vt:lpstr>
      <vt:lpstr>Presentación de PowerPoint</vt:lpstr>
      <vt:lpstr>2.6.4 Sistema telefónico, fibra óptica y satélites</vt:lpstr>
      <vt:lpstr>Presentación de PowerPoint</vt:lpstr>
      <vt:lpstr>Presentación de PowerPoint</vt:lpstr>
      <vt:lpstr>Presentación de PowerPoint</vt:lpstr>
      <vt:lpstr>Indonesia</vt:lpstr>
      <vt:lpstr>Presentación de PowerPoint</vt:lpstr>
    </vt:vector>
  </TitlesOfParts>
  <Company>Ortiz &amp; Méndez Asociados Cia. Ltda.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 LA CAPA FÍSICA</dc:title>
  <dc:creator>Raúl Ortiz Gaona</dc:creator>
  <cp:lastModifiedBy>Ing. Raúl Ortiz</cp:lastModifiedBy>
  <cp:revision>1198</cp:revision>
  <dcterms:created xsi:type="dcterms:W3CDTF">2007-02-05T10:20:37Z</dcterms:created>
  <dcterms:modified xsi:type="dcterms:W3CDTF">2024-10-12T16:35:04Z</dcterms:modified>
</cp:coreProperties>
</file>